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handoutMasterIdLst>
    <p:handoutMasterId r:id="rId33"/>
  </p:handoutMasterIdLst>
  <p:sldIdLst>
    <p:sldId id="256" r:id="rId2"/>
    <p:sldId id="257" r:id="rId3"/>
    <p:sldId id="292" r:id="rId4"/>
    <p:sldId id="305" r:id="rId5"/>
    <p:sldId id="308" r:id="rId6"/>
    <p:sldId id="309" r:id="rId7"/>
    <p:sldId id="310" r:id="rId8"/>
    <p:sldId id="323" r:id="rId9"/>
    <p:sldId id="325" r:id="rId10"/>
    <p:sldId id="297" r:id="rId11"/>
    <p:sldId id="315" r:id="rId12"/>
    <p:sldId id="303" r:id="rId13"/>
    <p:sldId id="264" r:id="rId14"/>
    <p:sldId id="304" r:id="rId15"/>
    <p:sldId id="311" r:id="rId16"/>
    <p:sldId id="313" r:id="rId17"/>
    <p:sldId id="320" r:id="rId18"/>
    <p:sldId id="326" r:id="rId19"/>
    <p:sldId id="306" r:id="rId20"/>
    <p:sldId id="328" r:id="rId21"/>
    <p:sldId id="327" r:id="rId22"/>
    <p:sldId id="260" r:id="rId23"/>
    <p:sldId id="314" r:id="rId24"/>
    <p:sldId id="317" r:id="rId25"/>
    <p:sldId id="318" r:id="rId26"/>
    <p:sldId id="322" r:id="rId27"/>
    <p:sldId id="321" r:id="rId28"/>
    <p:sldId id="316" r:id="rId29"/>
    <p:sldId id="285" r:id="rId30"/>
    <p:sldId id="319" r:id="rId31"/>
  </p:sldIdLst>
  <p:sldSz cx="9144000" cy="6858000" type="screen4x3"/>
  <p:notesSz cx="6858000" cy="99456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40"/>
    <p:restoredTop sz="85956"/>
  </p:normalViewPr>
  <p:slideViewPr>
    <p:cSldViewPr>
      <p:cViewPr varScale="1">
        <p:scale>
          <a:sx n="70" d="100"/>
          <a:sy n="70" d="100"/>
        </p:scale>
        <p:origin x="1714" y="5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97284"/>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sz="quarter" idx="1"/>
          </p:nvPr>
        </p:nvSpPr>
        <p:spPr>
          <a:xfrm>
            <a:off x="3884613" y="0"/>
            <a:ext cx="2971800" cy="497284"/>
          </a:xfrm>
          <a:prstGeom prst="rect">
            <a:avLst/>
          </a:prstGeom>
        </p:spPr>
        <p:txBody>
          <a:bodyPr vert="horz" lIns="91440" tIns="45720" rIns="91440" bIns="45720" rtlCol="0"/>
          <a:lstStyle>
            <a:lvl1pPr algn="r">
              <a:defRPr sz="1200"/>
            </a:lvl1pPr>
          </a:lstStyle>
          <a:p>
            <a:fld id="{78987064-77A2-4F06-B6B5-D985CFFBE13F}" type="datetimeFigureOut">
              <a:rPr lang="en-IE" smtClean="0"/>
              <a:t>30/03/2019</a:t>
            </a:fld>
            <a:endParaRPr lang="en-IE"/>
          </a:p>
        </p:txBody>
      </p:sp>
      <p:sp>
        <p:nvSpPr>
          <p:cNvPr id="4" name="Footer Placeholder 3"/>
          <p:cNvSpPr>
            <a:spLocks noGrp="1"/>
          </p:cNvSpPr>
          <p:nvPr>
            <p:ph type="ftr" sz="quarter" idx="2"/>
          </p:nvPr>
        </p:nvSpPr>
        <p:spPr>
          <a:xfrm>
            <a:off x="0" y="9446678"/>
            <a:ext cx="2971800" cy="497284"/>
          </a:xfrm>
          <a:prstGeom prst="rect">
            <a:avLst/>
          </a:prstGeom>
        </p:spPr>
        <p:txBody>
          <a:bodyPr vert="horz" lIns="91440" tIns="45720" rIns="91440" bIns="45720" rtlCol="0" anchor="b"/>
          <a:lstStyle>
            <a:lvl1pPr algn="l">
              <a:defRPr sz="1200"/>
            </a:lvl1pPr>
          </a:lstStyle>
          <a:p>
            <a:endParaRPr lang="en-IE"/>
          </a:p>
        </p:txBody>
      </p:sp>
      <p:sp>
        <p:nvSpPr>
          <p:cNvPr id="5" name="Slide Number Placeholder 4"/>
          <p:cNvSpPr>
            <a:spLocks noGrp="1"/>
          </p:cNvSpPr>
          <p:nvPr>
            <p:ph type="sldNum" sz="quarter" idx="3"/>
          </p:nvPr>
        </p:nvSpPr>
        <p:spPr>
          <a:xfrm>
            <a:off x="3884613" y="9446678"/>
            <a:ext cx="2971800" cy="497284"/>
          </a:xfrm>
          <a:prstGeom prst="rect">
            <a:avLst/>
          </a:prstGeom>
        </p:spPr>
        <p:txBody>
          <a:bodyPr vert="horz" lIns="91440" tIns="45720" rIns="91440" bIns="45720" rtlCol="0" anchor="b"/>
          <a:lstStyle>
            <a:lvl1pPr algn="r">
              <a:defRPr sz="1200"/>
            </a:lvl1pPr>
          </a:lstStyle>
          <a:p>
            <a:fld id="{B1C8F2B1-02FB-49E0-AA10-DF869DAC963A}" type="slidenum">
              <a:rPr lang="en-IE" smtClean="0"/>
              <a:t>‹#›</a:t>
            </a:fld>
            <a:endParaRPr lang="en-IE"/>
          </a:p>
        </p:txBody>
      </p:sp>
    </p:spTree>
    <p:extLst>
      <p:ext uri="{BB962C8B-B14F-4D97-AF65-F5344CB8AC3E}">
        <p14:creationId xmlns:p14="http://schemas.microsoft.com/office/powerpoint/2010/main" val="3484270481"/>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gif>
</file>

<file path=ppt/media/image13.tiff>
</file>

<file path=ppt/media/image14.gif>
</file>

<file path=ppt/media/image15.tiff>
</file>

<file path=ppt/media/image16.png>
</file>

<file path=ppt/media/image17.png>
</file>

<file path=ppt/media/image18.tiff>
</file>

<file path=ppt/media/image19.tiff>
</file>

<file path=ppt/media/image2.png>
</file>

<file path=ppt/media/image20.png>
</file>

<file path=ppt/media/image21.tiff>
</file>

<file path=ppt/media/image22.tiff>
</file>

<file path=ppt/media/image23.tiff>
</file>

<file path=ppt/media/image24.tiff>
</file>

<file path=ppt/media/image25.tiff>
</file>

<file path=ppt/media/image3.tiff>
</file>

<file path=ppt/media/image4.tiff>
</file>

<file path=ppt/media/image5.tiff>
</file>

<file path=ppt/media/image6.png>
</file>

<file path=ppt/media/image7.tiff>
</file>

<file path=ppt/media/image8.tif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9847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98475"/>
          </a:xfrm>
          <a:prstGeom prst="rect">
            <a:avLst/>
          </a:prstGeom>
        </p:spPr>
        <p:txBody>
          <a:bodyPr vert="horz" lIns="91440" tIns="45720" rIns="91440" bIns="45720" rtlCol="0"/>
          <a:lstStyle>
            <a:lvl1pPr algn="r">
              <a:defRPr sz="1200"/>
            </a:lvl1pPr>
          </a:lstStyle>
          <a:p>
            <a:fld id="{1434286F-1F13-DD4D-9721-4F4477004934}" type="datetimeFigureOut">
              <a:rPr lang="en-US" smtClean="0"/>
              <a:t>3/30/2019</a:t>
            </a:fld>
            <a:endParaRPr lang="en-US"/>
          </a:p>
        </p:txBody>
      </p:sp>
      <p:sp>
        <p:nvSpPr>
          <p:cNvPr id="4" name="Slide Image Placeholder 3"/>
          <p:cNvSpPr>
            <a:spLocks noGrp="1" noRot="1" noChangeAspect="1"/>
          </p:cNvSpPr>
          <p:nvPr>
            <p:ph type="sldImg" idx="2"/>
          </p:nvPr>
        </p:nvSpPr>
        <p:spPr>
          <a:xfrm>
            <a:off x="1190625" y="1243013"/>
            <a:ext cx="4476750" cy="335756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786313"/>
            <a:ext cx="5486400" cy="391636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47213"/>
            <a:ext cx="2971800" cy="49847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9447213"/>
            <a:ext cx="2971800" cy="498475"/>
          </a:xfrm>
          <a:prstGeom prst="rect">
            <a:avLst/>
          </a:prstGeom>
        </p:spPr>
        <p:txBody>
          <a:bodyPr vert="horz" lIns="91440" tIns="45720" rIns="91440" bIns="45720" rtlCol="0" anchor="b"/>
          <a:lstStyle>
            <a:lvl1pPr algn="r">
              <a:defRPr sz="1200"/>
            </a:lvl1pPr>
          </a:lstStyle>
          <a:p>
            <a:fld id="{445BDE66-151B-4746-9F1F-C3D9220EB1E2}" type="slidenum">
              <a:rPr lang="en-US" smtClean="0"/>
              <a:t>‹#›</a:t>
            </a:fld>
            <a:endParaRPr lang="en-US"/>
          </a:p>
        </p:txBody>
      </p:sp>
    </p:spTree>
    <p:extLst>
      <p:ext uri="{BB962C8B-B14F-4D97-AF65-F5344CB8AC3E}">
        <p14:creationId xmlns:p14="http://schemas.microsoft.com/office/powerpoint/2010/main" val="38616306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45BDE66-151B-4746-9F1F-C3D9220EB1E2}" type="slidenum">
              <a:rPr lang="en-US" smtClean="0"/>
              <a:t>7</a:t>
            </a:fld>
            <a:endParaRPr lang="en-US"/>
          </a:p>
        </p:txBody>
      </p:sp>
    </p:spTree>
    <p:extLst>
      <p:ext uri="{BB962C8B-B14F-4D97-AF65-F5344CB8AC3E}">
        <p14:creationId xmlns:p14="http://schemas.microsoft.com/office/powerpoint/2010/main" val="23629840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45BDE66-151B-4746-9F1F-C3D9220EB1E2}" type="slidenum">
              <a:rPr lang="en-US" smtClean="0"/>
              <a:t>8</a:t>
            </a:fld>
            <a:endParaRPr lang="en-US"/>
          </a:p>
        </p:txBody>
      </p:sp>
    </p:spTree>
    <p:extLst>
      <p:ext uri="{BB962C8B-B14F-4D97-AF65-F5344CB8AC3E}">
        <p14:creationId xmlns:p14="http://schemas.microsoft.com/office/powerpoint/2010/main" val="25322178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sphere1.png"/>
          <p:cNvPicPr>
            <a:picLocks noChangeAspect="1"/>
          </p:cNvPicPr>
          <p:nvPr/>
        </p:nvPicPr>
        <p:blipFill>
          <a:blip r:embed="rId2" cstate="print"/>
          <a:stretch>
            <a:fillRect/>
          </a:stretch>
        </p:blipFill>
        <p:spPr>
          <a:xfrm>
            <a:off x="6850374" y="0"/>
            <a:ext cx="2293626" cy="6858000"/>
          </a:xfrm>
          <a:prstGeom prst="rect">
            <a:avLst/>
          </a:prstGeom>
        </p:spPr>
      </p:pic>
      <p:sp>
        <p:nvSpPr>
          <p:cNvPr id="3" name="Subtitle 2"/>
          <p:cNvSpPr>
            <a:spLocks noGrp="1"/>
          </p:cNvSpPr>
          <p:nvPr>
            <p:ph type="subTitle" idx="1"/>
          </p:nvPr>
        </p:nvSpPr>
        <p:spPr>
          <a:xfrm>
            <a:off x="2438400" y="3581400"/>
            <a:ext cx="3962400" cy="2133600"/>
          </a:xfrm>
        </p:spPr>
        <p:txBody>
          <a:bodyPr anchor="t">
            <a:normAutofit/>
          </a:bodyPr>
          <a:lstStyle>
            <a:lvl1pPr marL="0" indent="0" algn="r">
              <a:buNone/>
              <a:defRPr sz="14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6" name="Title 15"/>
          <p:cNvSpPr>
            <a:spLocks noGrp="1"/>
          </p:cNvSpPr>
          <p:nvPr>
            <p:ph type="title"/>
          </p:nvPr>
        </p:nvSpPr>
        <p:spPr>
          <a:xfrm>
            <a:off x="2438400" y="1447800"/>
            <a:ext cx="3962400" cy="2133600"/>
          </a:xfrm>
        </p:spPr>
        <p:txBody>
          <a:bodyPr anchor="b"/>
          <a:lstStyle/>
          <a:p>
            <a:r>
              <a:rPr lang="en-US"/>
              <a:t>Click to edit Master title style</a:t>
            </a:r>
            <a:endParaRPr lang="en-US" dirty="0"/>
          </a:p>
        </p:txBody>
      </p:sp>
      <p:sp>
        <p:nvSpPr>
          <p:cNvPr id="13" name="Date Placeholder 12"/>
          <p:cNvSpPr>
            <a:spLocks noGrp="1"/>
          </p:cNvSpPr>
          <p:nvPr>
            <p:ph type="dt" sz="half" idx="10"/>
          </p:nvPr>
        </p:nvSpPr>
        <p:spPr>
          <a:xfrm>
            <a:off x="3582988" y="6426201"/>
            <a:ext cx="2819399" cy="126999"/>
          </a:xfrm>
        </p:spPr>
        <p:txBody>
          <a:bodyPr/>
          <a:lstStyle/>
          <a:p>
            <a:fld id="{691062FD-AEC9-4FD4-AFE9-68A3871A0F1D}" type="datetimeFigureOut">
              <a:rPr lang="en-IE" smtClean="0"/>
              <a:t>30/03/2019</a:t>
            </a:fld>
            <a:endParaRPr lang="en-IE"/>
          </a:p>
        </p:txBody>
      </p:sp>
      <p:sp>
        <p:nvSpPr>
          <p:cNvPr id="14" name="Slide Number Placeholder 13"/>
          <p:cNvSpPr>
            <a:spLocks noGrp="1"/>
          </p:cNvSpPr>
          <p:nvPr>
            <p:ph type="sldNum" sz="quarter" idx="11"/>
          </p:nvPr>
        </p:nvSpPr>
        <p:spPr>
          <a:xfrm>
            <a:off x="6414976" y="6400800"/>
            <a:ext cx="457200" cy="152400"/>
          </a:xfrm>
        </p:spPr>
        <p:txBody>
          <a:bodyPr/>
          <a:lstStyle>
            <a:lvl1pPr algn="r">
              <a:defRPr/>
            </a:lvl1pPr>
          </a:lstStyle>
          <a:p>
            <a:fld id="{613B8B16-EC7D-43CC-8995-9FDDD3B50607}" type="slidenum">
              <a:rPr lang="en-IE" smtClean="0"/>
              <a:t>‹#›</a:t>
            </a:fld>
            <a:endParaRPr lang="en-IE"/>
          </a:p>
        </p:txBody>
      </p:sp>
      <p:sp>
        <p:nvSpPr>
          <p:cNvPr id="15" name="Footer Placeholder 14"/>
          <p:cNvSpPr>
            <a:spLocks noGrp="1"/>
          </p:cNvSpPr>
          <p:nvPr>
            <p:ph type="ftr" sz="quarter" idx="12"/>
          </p:nvPr>
        </p:nvSpPr>
        <p:spPr>
          <a:xfrm>
            <a:off x="3581400" y="6296248"/>
            <a:ext cx="2820987" cy="152400"/>
          </a:xfrm>
        </p:spPr>
        <p:txBody>
          <a:bodyPr/>
          <a:lstStyle/>
          <a:p>
            <a:endParaRPr lang="en-I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Date Placeholder 12"/>
          <p:cNvSpPr>
            <a:spLocks noGrp="1"/>
          </p:cNvSpPr>
          <p:nvPr>
            <p:ph type="dt" sz="half" idx="10"/>
          </p:nvPr>
        </p:nvSpPr>
        <p:spPr/>
        <p:txBody>
          <a:bodyPr/>
          <a:lstStyle/>
          <a:p>
            <a:fld id="{691062FD-AEC9-4FD4-AFE9-68A3871A0F1D}" type="datetimeFigureOut">
              <a:rPr lang="en-IE" smtClean="0"/>
              <a:t>30/03/2019</a:t>
            </a:fld>
            <a:endParaRPr lang="en-IE"/>
          </a:p>
        </p:txBody>
      </p:sp>
      <p:sp>
        <p:nvSpPr>
          <p:cNvPr id="14" name="Slide Number Placeholder 13"/>
          <p:cNvSpPr>
            <a:spLocks noGrp="1"/>
          </p:cNvSpPr>
          <p:nvPr>
            <p:ph type="sldNum" sz="quarter" idx="11"/>
          </p:nvPr>
        </p:nvSpPr>
        <p:spPr/>
        <p:txBody>
          <a:bodyPr/>
          <a:lstStyle/>
          <a:p>
            <a:fld id="{613B8B16-EC7D-43CC-8995-9FDDD3B50607}" type="slidenum">
              <a:rPr lang="en-IE" smtClean="0"/>
              <a:t>‹#›</a:t>
            </a:fld>
            <a:endParaRPr lang="en-IE"/>
          </a:p>
        </p:txBody>
      </p:sp>
      <p:sp>
        <p:nvSpPr>
          <p:cNvPr id="15" name="Footer Placeholder 14"/>
          <p:cNvSpPr>
            <a:spLocks noGrp="1"/>
          </p:cNvSpPr>
          <p:nvPr>
            <p:ph type="ftr" sz="quarter" idx="12"/>
          </p:nvPr>
        </p:nvSpPr>
        <p:spPr/>
        <p:txBody>
          <a:bodyPr/>
          <a:lstStyle/>
          <a:p>
            <a:endParaRPr lang="en-I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Date Placeholder 12"/>
          <p:cNvSpPr>
            <a:spLocks noGrp="1"/>
          </p:cNvSpPr>
          <p:nvPr>
            <p:ph type="dt" sz="half" idx="10"/>
          </p:nvPr>
        </p:nvSpPr>
        <p:spPr/>
        <p:txBody>
          <a:bodyPr/>
          <a:lstStyle/>
          <a:p>
            <a:fld id="{691062FD-AEC9-4FD4-AFE9-68A3871A0F1D}" type="datetimeFigureOut">
              <a:rPr lang="en-IE" smtClean="0"/>
              <a:t>30/03/2019</a:t>
            </a:fld>
            <a:endParaRPr lang="en-IE"/>
          </a:p>
        </p:txBody>
      </p:sp>
      <p:sp>
        <p:nvSpPr>
          <p:cNvPr id="14" name="Slide Number Placeholder 13"/>
          <p:cNvSpPr>
            <a:spLocks noGrp="1"/>
          </p:cNvSpPr>
          <p:nvPr>
            <p:ph type="sldNum" sz="quarter" idx="11"/>
          </p:nvPr>
        </p:nvSpPr>
        <p:spPr/>
        <p:txBody>
          <a:bodyPr/>
          <a:lstStyle/>
          <a:p>
            <a:fld id="{613B8B16-EC7D-43CC-8995-9FDDD3B50607}" type="slidenum">
              <a:rPr lang="en-IE" smtClean="0"/>
              <a:t>‹#›</a:t>
            </a:fld>
            <a:endParaRPr lang="en-IE"/>
          </a:p>
        </p:txBody>
      </p:sp>
      <p:sp>
        <p:nvSpPr>
          <p:cNvPr id="15" name="Footer Placeholder 14"/>
          <p:cNvSpPr>
            <a:spLocks noGrp="1"/>
          </p:cNvSpPr>
          <p:nvPr>
            <p:ph type="ftr" sz="quarter" idx="12"/>
          </p:nvPr>
        </p:nvSpPr>
        <p:spPr/>
        <p:txBody>
          <a:bodyPr/>
          <a:lstStyle/>
          <a:p>
            <a:endParaRPr lang="en-I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3657600" cy="5714999"/>
          </a:xfrm>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itle 15"/>
          <p:cNvSpPr>
            <a:spLocks noGrp="1"/>
          </p:cNvSpPr>
          <p:nvPr>
            <p:ph type="title"/>
          </p:nvPr>
        </p:nvSpPr>
        <p:spPr/>
        <p:txBody>
          <a:bodyPr/>
          <a:lstStyle/>
          <a:p>
            <a:r>
              <a:rPr lang="en-US"/>
              <a:t>Click to edit Master title style</a:t>
            </a:r>
          </a:p>
        </p:txBody>
      </p:sp>
      <p:sp>
        <p:nvSpPr>
          <p:cNvPr id="10" name="Date Placeholder 9"/>
          <p:cNvSpPr>
            <a:spLocks noGrp="1"/>
          </p:cNvSpPr>
          <p:nvPr>
            <p:ph type="dt" sz="half" idx="10"/>
          </p:nvPr>
        </p:nvSpPr>
        <p:spPr/>
        <p:txBody>
          <a:bodyPr/>
          <a:lstStyle/>
          <a:p>
            <a:fld id="{691062FD-AEC9-4FD4-AFE9-68A3871A0F1D}" type="datetimeFigureOut">
              <a:rPr lang="en-IE" smtClean="0"/>
              <a:t>30/03/2019</a:t>
            </a:fld>
            <a:endParaRPr lang="en-IE"/>
          </a:p>
        </p:txBody>
      </p:sp>
      <p:sp>
        <p:nvSpPr>
          <p:cNvPr id="11" name="Slide Number Placeholder 10"/>
          <p:cNvSpPr>
            <a:spLocks noGrp="1"/>
          </p:cNvSpPr>
          <p:nvPr>
            <p:ph type="sldNum" sz="quarter" idx="11"/>
          </p:nvPr>
        </p:nvSpPr>
        <p:spPr/>
        <p:txBody>
          <a:bodyPr/>
          <a:lstStyle/>
          <a:p>
            <a:fld id="{613B8B16-EC7D-43CC-8995-9FDDD3B50607}" type="slidenum">
              <a:rPr lang="en-IE" smtClean="0"/>
              <a:t>‹#›</a:t>
            </a:fld>
            <a:endParaRPr lang="en-IE"/>
          </a:p>
        </p:txBody>
      </p:sp>
      <p:sp>
        <p:nvSpPr>
          <p:cNvPr id="12" name="Footer Placeholder 11"/>
          <p:cNvSpPr>
            <a:spLocks noGrp="1"/>
          </p:cNvSpPr>
          <p:nvPr>
            <p:ph type="ftr" sz="quarter" idx="12"/>
          </p:nvPr>
        </p:nvSpPr>
        <p:spPr/>
        <p:txBody>
          <a:bodyPr/>
          <a:lstStyle/>
          <a:p>
            <a:endParaRPr lang="en-I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7" name="Picture 6" descr="sphere1.png"/>
          <p:cNvPicPr>
            <a:picLocks noChangeAspect="1"/>
          </p:cNvPicPr>
          <p:nvPr/>
        </p:nvPicPr>
        <p:blipFill>
          <a:blip r:embed="rId2" cstate="print"/>
          <a:stretch>
            <a:fillRect/>
          </a:stretch>
        </p:blipFill>
        <p:spPr>
          <a:xfrm>
            <a:off x="6858000" y="0"/>
            <a:ext cx="2293626" cy="6858000"/>
          </a:xfrm>
          <a:prstGeom prst="rect">
            <a:avLst/>
          </a:prstGeom>
        </p:spPr>
      </p:pic>
      <p:sp>
        <p:nvSpPr>
          <p:cNvPr id="12" name="Date Placeholder 11"/>
          <p:cNvSpPr>
            <a:spLocks noGrp="1"/>
          </p:cNvSpPr>
          <p:nvPr>
            <p:ph type="dt" sz="half" idx="10"/>
          </p:nvPr>
        </p:nvSpPr>
        <p:spPr>
          <a:xfrm>
            <a:off x="839788" y="6426201"/>
            <a:ext cx="2819399" cy="126999"/>
          </a:xfrm>
        </p:spPr>
        <p:txBody>
          <a:bodyPr/>
          <a:lstStyle/>
          <a:p>
            <a:fld id="{691062FD-AEC9-4FD4-AFE9-68A3871A0F1D}" type="datetimeFigureOut">
              <a:rPr lang="en-IE" smtClean="0"/>
              <a:t>30/03/2019</a:t>
            </a:fld>
            <a:endParaRPr lang="en-IE"/>
          </a:p>
        </p:txBody>
      </p:sp>
      <p:sp>
        <p:nvSpPr>
          <p:cNvPr id="13" name="Slide Number Placeholder 12"/>
          <p:cNvSpPr>
            <a:spLocks noGrp="1"/>
          </p:cNvSpPr>
          <p:nvPr>
            <p:ph type="sldNum" sz="quarter" idx="11"/>
          </p:nvPr>
        </p:nvSpPr>
        <p:spPr>
          <a:xfrm>
            <a:off x="4116388" y="6400800"/>
            <a:ext cx="533400" cy="152400"/>
          </a:xfrm>
        </p:spPr>
        <p:txBody>
          <a:bodyPr/>
          <a:lstStyle/>
          <a:p>
            <a:fld id="{613B8B16-EC7D-43CC-8995-9FDDD3B50607}" type="slidenum">
              <a:rPr lang="en-IE" smtClean="0"/>
              <a:t>‹#›</a:t>
            </a:fld>
            <a:endParaRPr lang="en-IE"/>
          </a:p>
        </p:txBody>
      </p:sp>
      <p:sp>
        <p:nvSpPr>
          <p:cNvPr id="14" name="Footer Placeholder 13"/>
          <p:cNvSpPr>
            <a:spLocks noGrp="1"/>
          </p:cNvSpPr>
          <p:nvPr>
            <p:ph type="ftr" sz="quarter" idx="12"/>
          </p:nvPr>
        </p:nvSpPr>
        <p:spPr>
          <a:xfrm>
            <a:off x="838200" y="6296248"/>
            <a:ext cx="2820987" cy="152400"/>
          </a:xfrm>
        </p:spPr>
        <p:txBody>
          <a:bodyPr/>
          <a:lstStyle/>
          <a:p>
            <a:endParaRPr lang="en-IE"/>
          </a:p>
        </p:txBody>
      </p:sp>
      <p:sp>
        <p:nvSpPr>
          <p:cNvPr id="15" name="Title 14"/>
          <p:cNvSpPr>
            <a:spLocks noGrp="1"/>
          </p:cNvSpPr>
          <p:nvPr>
            <p:ph type="title"/>
          </p:nvPr>
        </p:nvSpPr>
        <p:spPr>
          <a:xfrm>
            <a:off x="457200" y="1828800"/>
            <a:ext cx="3200400" cy="1752600"/>
          </a:xfrm>
        </p:spPr>
        <p:txBody>
          <a:bodyPr anchor="b"/>
          <a:lstStyle/>
          <a:p>
            <a:r>
              <a:rPr lang="en-US"/>
              <a:t>Click to edit Master title style</a:t>
            </a:r>
          </a:p>
        </p:txBody>
      </p:sp>
      <p:sp>
        <p:nvSpPr>
          <p:cNvPr id="3" name="Text Placeholder 2"/>
          <p:cNvSpPr>
            <a:spLocks noGrp="1"/>
          </p:cNvSpPr>
          <p:nvPr>
            <p:ph type="body" sz="quarter" idx="13"/>
          </p:nvPr>
        </p:nvSpPr>
        <p:spPr>
          <a:xfrm>
            <a:off x="457200" y="3578224"/>
            <a:ext cx="3200645" cy="1459767"/>
          </a:xfrm>
        </p:spPr>
        <p:txBody>
          <a:bodyPr anchor="t">
            <a:normAutofit/>
          </a:bodyPr>
          <a:lstStyle>
            <a:lvl1pPr marL="0" indent="0" algn="r" defTabSz="914400" rtl="0" eaLnBrk="1" latinLnBrk="0" hangingPunct="1">
              <a:spcBef>
                <a:spcPct val="20000"/>
              </a:spcBef>
              <a:buClr>
                <a:schemeClr val="tx1">
                  <a:lumMod val="50000"/>
                  <a:lumOff val="50000"/>
                </a:schemeClr>
              </a:buClr>
              <a:buFont typeface="Wingdings" pitchFamily="2" charset="2"/>
              <a:buNone/>
              <a:defRPr lang="en-US" sz="1400" kern="1200" dirty="0" smtClean="0">
                <a:solidFill>
                  <a:schemeClr val="tx2"/>
                </a:solidFill>
                <a:latin typeface="+mn-lt"/>
                <a:ea typeface="+mn-ea"/>
                <a:cs typeface="+mn-cs"/>
              </a:defRPr>
            </a:lvl1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3429000"/>
            <a:ext cx="3124200" cy="2667000"/>
          </a:xfrm>
        </p:spPr>
        <p:txBody>
          <a:bodyPr>
            <a:normAutofit/>
          </a:bodyPr>
          <a:lstStyle>
            <a:lvl1pPr marL="228600" indent="-182880">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7200" y="457200"/>
            <a:ext cx="3124200" cy="2667000"/>
          </a:xfrm>
        </p:spPr>
        <p:txBody>
          <a:bodyPr>
            <a:normAutofit/>
          </a:bodyPr>
          <a:lstStyle>
            <a:lvl1pPr marL="228600" indent="-182880">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p:nvPr>
        </p:nvSpPr>
        <p:spPr>
          <a:xfrm>
            <a:off x="4876800" y="457200"/>
            <a:ext cx="2819400" cy="5714999"/>
          </a:xfrm>
        </p:spPr>
        <p:txBody>
          <a:bodyPr/>
          <a:lstStyle/>
          <a:p>
            <a:r>
              <a:rPr lang="en-US"/>
              <a:t>Click to edit Master title style</a:t>
            </a:r>
          </a:p>
        </p:txBody>
      </p:sp>
      <p:sp>
        <p:nvSpPr>
          <p:cNvPr id="9" name="Date Placeholder 8"/>
          <p:cNvSpPr>
            <a:spLocks noGrp="1"/>
          </p:cNvSpPr>
          <p:nvPr>
            <p:ph type="dt" sz="half" idx="10"/>
          </p:nvPr>
        </p:nvSpPr>
        <p:spPr/>
        <p:txBody>
          <a:bodyPr/>
          <a:lstStyle/>
          <a:p>
            <a:fld id="{691062FD-AEC9-4FD4-AFE9-68A3871A0F1D}" type="datetimeFigureOut">
              <a:rPr lang="en-IE" smtClean="0"/>
              <a:t>30/03/2019</a:t>
            </a:fld>
            <a:endParaRPr lang="en-IE"/>
          </a:p>
        </p:txBody>
      </p:sp>
      <p:sp>
        <p:nvSpPr>
          <p:cNvPr id="13" name="Slide Number Placeholder 12"/>
          <p:cNvSpPr>
            <a:spLocks noGrp="1"/>
          </p:cNvSpPr>
          <p:nvPr>
            <p:ph type="sldNum" sz="quarter" idx="11"/>
          </p:nvPr>
        </p:nvSpPr>
        <p:spPr/>
        <p:txBody>
          <a:bodyPr/>
          <a:lstStyle/>
          <a:p>
            <a:fld id="{613B8B16-EC7D-43CC-8995-9FDDD3B50607}" type="slidenum">
              <a:rPr lang="en-IE" smtClean="0"/>
              <a:t>‹#›</a:t>
            </a:fld>
            <a:endParaRPr lang="en-IE"/>
          </a:p>
        </p:txBody>
      </p:sp>
      <p:sp>
        <p:nvSpPr>
          <p:cNvPr id="14" name="Footer Placeholder 13"/>
          <p:cNvSpPr>
            <a:spLocks noGrp="1"/>
          </p:cNvSpPr>
          <p:nvPr>
            <p:ph type="ftr" sz="quarter" idx="12"/>
          </p:nvPr>
        </p:nvSpPr>
        <p:spPr/>
        <p:txBody>
          <a:bodyPr/>
          <a:lstStyle/>
          <a:p>
            <a:endParaRPr lang="en-I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275238"/>
            <a:ext cx="3581400" cy="411162"/>
          </a:xfrm>
        </p:spPr>
        <p:txBody>
          <a:bodyPr anchor="b">
            <a:noAutofit/>
          </a:bodyPr>
          <a:lstStyle>
            <a:lvl1pPr marL="0" indent="0" algn="ctr">
              <a:buNone/>
              <a:defRPr sz="1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675288"/>
            <a:ext cx="3581400" cy="2525112"/>
          </a:xfrm>
        </p:spPr>
        <p:txBody>
          <a:bodyPr anchor="t">
            <a:normAutofit/>
          </a:bodyPr>
          <a:lstStyle>
            <a:lvl1pPr marL="228600" indent="-182880">
              <a:defRPr sz="1400"/>
            </a:lvl1pPr>
            <a:lvl2pPr>
              <a:defRPr sz="1400"/>
            </a:lvl2pPr>
            <a:lvl3pPr>
              <a:defRPr sz="1400"/>
            </a:lvl3pPr>
            <a:lvl4pPr>
              <a:defRPr sz="1400" baseline="0"/>
            </a:lvl4pPr>
            <a:lvl5pPr>
              <a:buFont typeface="Wingdings" pitchFamily="2" charset="2"/>
              <a:buChar char="§"/>
              <a:defRPr sz="1400"/>
            </a:lvl5pPr>
            <a:lvl6pPr>
              <a:buFont typeface="Wingdings" pitchFamily="2" charset="2"/>
              <a:buChar cha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7199" y="3429000"/>
            <a:ext cx="3581400" cy="411162"/>
          </a:xfrm>
        </p:spPr>
        <p:txBody>
          <a:bodyPr anchor="b">
            <a:noAutofit/>
          </a:bodyPr>
          <a:lstStyle>
            <a:lvl1pPr marL="0" indent="0" algn="ctr">
              <a:buNone/>
              <a:defRPr sz="1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57199" y="3840162"/>
            <a:ext cx="3581400" cy="2515198"/>
          </a:xfrm>
        </p:spPr>
        <p:txBody>
          <a:bodyPr anchor="t">
            <a:normAutofit/>
          </a:bodyPr>
          <a:lstStyle>
            <a:lvl1pPr marL="228600" indent="-182880">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p:nvPr>
        </p:nvSpPr>
        <p:spPr>
          <a:xfrm>
            <a:off x="4876800" y="457200"/>
            <a:ext cx="2819400" cy="5714999"/>
          </a:xfrm>
        </p:spPr>
        <p:txBody>
          <a:bodyPr/>
          <a:lstStyle/>
          <a:p>
            <a:r>
              <a:rPr lang="en-US"/>
              <a:t>Click to edit Master title style</a:t>
            </a:r>
          </a:p>
        </p:txBody>
      </p:sp>
      <p:sp>
        <p:nvSpPr>
          <p:cNvPr id="12" name="Date Placeholder 11"/>
          <p:cNvSpPr>
            <a:spLocks noGrp="1"/>
          </p:cNvSpPr>
          <p:nvPr>
            <p:ph type="dt" sz="half" idx="10"/>
          </p:nvPr>
        </p:nvSpPr>
        <p:spPr/>
        <p:txBody>
          <a:bodyPr/>
          <a:lstStyle/>
          <a:p>
            <a:fld id="{691062FD-AEC9-4FD4-AFE9-68A3871A0F1D}" type="datetimeFigureOut">
              <a:rPr lang="en-IE" smtClean="0"/>
              <a:t>30/03/2019</a:t>
            </a:fld>
            <a:endParaRPr lang="en-IE"/>
          </a:p>
        </p:txBody>
      </p:sp>
      <p:sp>
        <p:nvSpPr>
          <p:cNvPr id="14" name="Slide Number Placeholder 13"/>
          <p:cNvSpPr>
            <a:spLocks noGrp="1"/>
          </p:cNvSpPr>
          <p:nvPr>
            <p:ph type="sldNum" sz="quarter" idx="11"/>
          </p:nvPr>
        </p:nvSpPr>
        <p:spPr/>
        <p:txBody>
          <a:bodyPr/>
          <a:lstStyle/>
          <a:p>
            <a:fld id="{613B8B16-EC7D-43CC-8995-9FDDD3B50607}" type="slidenum">
              <a:rPr lang="en-IE" smtClean="0"/>
              <a:t>‹#›</a:t>
            </a:fld>
            <a:endParaRPr lang="en-IE"/>
          </a:p>
        </p:txBody>
      </p:sp>
      <p:sp>
        <p:nvSpPr>
          <p:cNvPr id="16" name="Footer Placeholder 15"/>
          <p:cNvSpPr>
            <a:spLocks noGrp="1"/>
          </p:cNvSpPr>
          <p:nvPr>
            <p:ph type="ftr" sz="quarter" idx="12"/>
          </p:nvPr>
        </p:nvSpPr>
        <p:spPr/>
        <p:txBody>
          <a:bodyPr/>
          <a:lstStyle/>
          <a:p>
            <a:endParaRPr lang="en-I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733800" y="457200"/>
            <a:ext cx="3962400" cy="5715000"/>
          </a:xfrm>
        </p:spPr>
        <p:txBody>
          <a:bodyPr/>
          <a:lstStyle/>
          <a:p>
            <a:r>
              <a:rPr lang="en-US"/>
              <a:t>Click to edit Master title style</a:t>
            </a:r>
            <a:endParaRPr lang="en-US" dirty="0"/>
          </a:p>
        </p:txBody>
      </p:sp>
      <p:sp>
        <p:nvSpPr>
          <p:cNvPr id="9" name="Date Placeholder 8"/>
          <p:cNvSpPr>
            <a:spLocks noGrp="1"/>
          </p:cNvSpPr>
          <p:nvPr>
            <p:ph type="dt" sz="half" idx="10"/>
          </p:nvPr>
        </p:nvSpPr>
        <p:spPr/>
        <p:txBody>
          <a:bodyPr/>
          <a:lstStyle/>
          <a:p>
            <a:fld id="{691062FD-AEC9-4FD4-AFE9-68A3871A0F1D}" type="datetimeFigureOut">
              <a:rPr lang="en-IE" smtClean="0"/>
              <a:t>30/03/2019</a:t>
            </a:fld>
            <a:endParaRPr lang="en-IE"/>
          </a:p>
        </p:txBody>
      </p:sp>
      <p:sp>
        <p:nvSpPr>
          <p:cNvPr id="10" name="Slide Number Placeholder 9"/>
          <p:cNvSpPr>
            <a:spLocks noGrp="1"/>
          </p:cNvSpPr>
          <p:nvPr>
            <p:ph type="sldNum" sz="quarter" idx="11"/>
          </p:nvPr>
        </p:nvSpPr>
        <p:spPr/>
        <p:txBody>
          <a:bodyPr/>
          <a:lstStyle/>
          <a:p>
            <a:fld id="{613B8B16-EC7D-43CC-8995-9FDDD3B50607}" type="slidenum">
              <a:rPr lang="en-IE" smtClean="0"/>
              <a:t>‹#›</a:t>
            </a:fld>
            <a:endParaRPr lang="en-IE"/>
          </a:p>
        </p:txBody>
      </p:sp>
      <p:sp>
        <p:nvSpPr>
          <p:cNvPr id="11" name="Footer Placeholder 10"/>
          <p:cNvSpPr>
            <a:spLocks noGrp="1"/>
          </p:cNvSpPr>
          <p:nvPr>
            <p:ph type="ftr" sz="quarter" idx="12"/>
          </p:nvPr>
        </p:nvSpPr>
        <p:spPr/>
        <p:txBody>
          <a:bodyPr/>
          <a:lstStyle/>
          <a:p>
            <a:endParaRPr lang="en-I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p>
            <a:fld id="{691062FD-AEC9-4FD4-AFE9-68A3871A0F1D}" type="datetimeFigureOut">
              <a:rPr lang="en-IE" smtClean="0"/>
              <a:t>30/03/2019</a:t>
            </a:fld>
            <a:endParaRPr lang="en-IE"/>
          </a:p>
        </p:txBody>
      </p:sp>
      <p:sp>
        <p:nvSpPr>
          <p:cNvPr id="9" name="Slide Number Placeholder 8"/>
          <p:cNvSpPr>
            <a:spLocks noGrp="1"/>
          </p:cNvSpPr>
          <p:nvPr>
            <p:ph type="sldNum" sz="quarter" idx="11"/>
          </p:nvPr>
        </p:nvSpPr>
        <p:spPr/>
        <p:txBody>
          <a:bodyPr/>
          <a:lstStyle/>
          <a:p>
            <a:fld id="{613B8B16-EC7D-43CC-8995-9FDDD3B50607}" type="slidenum">
              <a:rPr lang="en-IE" smtClean="0"/>
              <a:t>‹#›</a:t>
            </a:fld>
            <a:endParaRPr lang="en-IE"/>
          </a:p>
        </p:txBody>
      </p:sp>
      <p:sp>
        <p:nvSpPr>
          <p:cNvPr id="10" name="Footer Placeholder 9"/>
          <p:cNvSpPr>
            <a:spLocks noGrp="1"/>
          </p:cNvSpPr>
          <p:nvPr>
            <p:ph type="ftr" sz="quarter" idx="12"/>
          </p:nvPr>
        </p:nvSpPr>
        <p:spPr/>
        <p:txBody>
          <a:bodyPr/>
          <a:lstStyle/>
          <a:p>
            <a:endParaRPr lang="en-I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181600" y="1676400"/>
            <a:ext cx="2514600" cy="1874837"/>
          </a:xfrm>
        </p:spPr>
        <p:txBody>
          <a:bodyPr anchor="b">
            <a:normAutofit/>
          </a:bodyPr>
          <a:lstStyle>
            <a:lvl1pPr algn="r">
              <a:defRPr sz="2000" b="0">
                <a:effectLst/>
              </a:defRPr>
            </a:lvl1pPr>
          </a:lstStyle>
          <a:p>
            <a:r>
              <a:rPr lang="en-US"/>
              <a:t>Click to edit Master title style</a:t>
            </a:r>
            <a:endParaRPr lang="en-US" dirty="0"/>
          </a:p>
        </p:txBody>
      </p:sp>
      <p:sp>
        <p:nvSpPr>
          <p:cNvPr id="3" name="Content Placeholder 2"/>
          <p:cNvSpPr>
            <a:spLocks noGrp="1"/>
          </p:cNvSpPr>
          <p:nvPr>
            <p:ph idx="1"/>
          </p:nvPr>
        </p:nvSpPr>
        <p:spPr>
          <a:xfrm>
            <a:off x="304800" y="1676400"/>
            <a:ext cx="4700016" cy="3505200"/>
          </a:xfrm>
        </p:spPr>
        <p:txBody>
          <a:bodyPr>
            <a:normAutofit/>
          </a:bodyPr>
          <a:lstStyle>
            <a:lvl1pPr marL="228600" indent="-182880">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3"/>
          <p:cNvSpPr>
            <a:spLocks noGrp="1"/>
          </p:cNvSpPr>
          <p:nvPr>
            <p:ph type="body" sz="half" idx="2"/>
          </p:nvPr>
        </p:nvSpPr>
        <p:spPr>
          <a:xfrm>
            <a:off x="5486400" y="3552372"/>
            <a:ext cx="2209800" cy="1629228"/>
          </a:xfrm>
        </p:spPr>
        <p:txBody>
          <a:bodyPr anchor="t">
            <a:normAutofit/>
          </a:bodyPr>
          <a:lstStyle>
            <a:lvl1pPr marL="0" indent="0" algn="r">
              <a:buNone/>
              <a:defRPr sz="12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5" name="Date Placeholder 14"/>
          <p:cNvSpPr>
            <a:spLocks noGrp="1"/>
          </p:cNvSpPr>
          <p:nvPr>
            <p:ph type="dt" sz="half" idx="10"/>
          </p:nvPr>
        </p:nvSpPr>
        <p:spPr/>
        <p:txBody>
          <a:bodyPr/>
          <a:lstStyle/>
          <a:p>
            <a:fld id="{691062FD-AEC9-4FD4-AFE9-68A3871A0F1D}" type="datetimeFigureOut">
              <a:rPr lang="en-IE" smtClean="0"/>
              <a:t>30/03/2019</a:t>
            </a:fld>
            <a:endParaRPr lang="en-IE"/>
          </a:p>
        </p:txBody>
      </p:sp>
      <p:sp>
        <p:nvSpPr>
          <p:cNvPr id="16" name="Slide Number Placeholder 15"/>
          <p:cNvSpPr>
            <a:spLocks noGrp="1"/>
          </p:cNvSpPr>
          <p:nvPr>
            <p:ph type="sldNum" sz="quarter" idx="11"/>
          </p:nvPr>
        </p:nvSpPr>
        <p:spPr/>
        <p:txBody>
          <a:bodyPr/>
          <a:lstStyle/>
          <a:p>
            <a:fld id="{613B8B16-EC7D-43CC-8995-9FDDD3B50607}" type="slidenum">
              <a:rPr lang="en-IE" smtClean="0"/>
              <a:t>‹#›</a:t>
            </a:fld>
            <a:endParaRPr lang="en-IE"/>
          </a:p>
        </p:txBody>
      </p:sp>
      <p:sp>
        <p:nvSpPr>
          <p:cNvPr id="17" name="Footer Placeholder 16"/>
          <p:cNvSpPr>
            <a:spLocks noGrp="1"/>
          </p:cNvSpPr>
          <p:nvPr>
            <p:ph type="ftr" sz="quarter" idx="12"/>
          </p:nvPr>
        </p:nvSpPr>
        <p:spPr/>
        <p:txBody>
          <a:bodyPr/>
          <a:lstStyle/>
          <a:p>
            <a:endParaRPr lang="en-I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04800" y="1676400"/>
            <a:ext cx="4696967" cy="35052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1" name="Title 1"/>
          <p:cNvSpPr>
            <a:spLocks noGrp="1"/>
          </p:cNvSpPr>
          <p:nvPr>
            <p:ph type="title"/>
          </p:nvPr>
        </p:nvSpPr>
        <p:spPr>
          <a:xfrm>
            <a:off x="5181600" y="1676400"/>
            <a:ext cx="2514600" cy="1875972"/>
          </a:xfrm>
        </p:spPr>
        <p:txBody>
          <a:bodyPr anchor="b">
            <a:normAutofit/>
          </a:bodyPr>
          <a:lstStyle>
            <a:lvl1pPr algn="r">
              <a:defRPr sz="2000" b="0">
                <a:effectLst/>
              </a:defRPr>
            </a:lvl1pPr>
          </a:lstStyle>
          <a:p>
            <a:r>
              <a:rPr lang="en-US"/>
              <a:t>Click to edit Master title style</a:t>
            </a:r>
            <a:endParaRPr lang="en-US" dirty="0"/>
          </a:p>
        </p:txBody>
      </p:sp>
      <p:sp>
        <p:nvSpPr>
          <p:cNvPr id="12" name="Text Placeholder 3"/>
          <p:cNvSpPr>
            <a:spLocks noGrp="1"/>
          </p:cNvSpPr>
          <p:nvPr>
            <p:ph type="body" sz="half" idx="2"/>
          </p:nvPr>
        </p:nvSpPr>
        <p:spPr>
          <a:xfrm>
            <a:off x="5486400" y="3552372"/>
            <a:ext cx="2209800" cy="1629228"/>
          </a:xfrm>
        </p:spPr>
        <p:txBody>
          <a:bodyPr anchor="t">
            <a:normAutofit/>
          </a:bodyPr>
          <a:lstStyle>
            <a:lvl1pPr marL="0" indent="0" algn="r">
              <a:buNone/>
              <a:defRPr sz="12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6" name="Date Placeholder 15"/>
          <p:cNvSpPr>
            <a:spLocks noGrp="1"/>
          </p:cNvSpPr>
          <p:nvPr>
            <p:ph type="dt" sz="half" idx="10"/>
          </p:nvPr>
        </p:nvSpPr>
        <p:spPr/>
        <p:txBody>
          <a:bodyPr/>
          <a:lstStyle/>
          <a:p>
            <a:fld id="{691062FD-AEC9-4FD4-AFE9-68A3871A0F1D}" type="datetimeFigureOut">
              <a:rPr lang="en-IE" smtClean="0"/>
              <a:t>30/03/2019</a:t>
            </a:fld>
            <a:endParaRPr lang="en-IE"/>
          </a:p>
        </p:txBody>
      </p:sp>
      <p:sp>
        <p:nvSpPr>
          <p:cNvPr id="17" name="Slide Number Placeholder 16"/>
          <p:cNvSpPr>
            <a:spLocks noGrp="1"/>
          </p:cNvSpPr>
          <p:nvPr>
            <p:ph type="sldNum" sz="quarter" idx="11"/>
          </p:nvPr>
        </p:nvSpPr>
        <p:spPr/>
        <p:txBody>
          <a:bodyPr/>
          <a:lstStyle/>
          <a:p>
            <a:fld id="{613B8B16-EC7D-43CC-8995-9FDDD3B50607}" type="slidenum">
              <a:rPr lang="en-IE" smtClean="0"/>
              <a:t>‹#›</a:t>
            </a:fld>
            <a:endParaRPr lang="en-IE"/>
          </a:p>
        </p:txBody>
      </p:sp>
      <p:sp>
        <p:nvSpPr>
          <p:cNvPr id="18" name="Footer Placeholder 17"/>
          <p:cNvSpPr>
            <a:spLocks noGrp="1"/>
          </p:cNvSpPr>
          <p:nvPr>
            <p:ph type="ftr" sz="quarter" idx="12"/>
          </p:nvPr>
        </p:nvSpPr>
        <p:spPr/>
        <p:txBody>
          <a:bodyPr/>
          <a:lstStyle/>
          <a:p>
            <a:endParaRPr lang="en-I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descr="sphere2.png"/>
          <p:cNvPicPr>
            <a:picLocks noChangeAspect="1"/>
          </p:cNvPicPr>
          <p:nvPr/>
        </p:nvPicPr>
        <p:blipFill>
          <a:blip r:embed="rId13" cstate="print"/>
          <a:stretch>
            <a:fillRect/>
          </a:stretch>
        </p:blipFill>
        <p:spPr>
          <a:xfrm>
            <a:off x="8823693" y="0"/>
            <a:ext cx="320307" cy="6858000"/>
          </a:xfrm>
          <a:prstGeom prst="rect">
            <a:avLst/>
          </a:prstGeom>
        </p:spPr>
      </p:pic>
      <p:sp>
        <p:nvSpPr>
          <p:cNvPr id="2" name="Title Placeholder 1"/>
          <p:cNvSpPr>
            <a:spLocks noGrp="1"/>
          </p:cNvSpPr>
          <p:nvPr>
            <p:ph type="title"/>
          </p:nvPr>
        </p:nvSpPr>
        <p:spPr>
          <a:xfrm>
            <a:off x="4876800" y="457200"/>
            <a:ext cx="2819400" cy="571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457200"/>
            <a:ext cx="3657600" cy="571499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p:cNvSpPr>
            <a:spLocks noGrp="1"/>
          </p:cNvSpPr>
          <p:nvPr>
            <p:ph type="sldNum" sz="quarter" idx="4"/>
          </p:nvPr>
        </p:nvSpPr>
        <p:spPr>
          <a:xfrm>
            <a:off x="7772400" y="6400800"/>
            <a:ext cx="533400" cy="152400"/>
          </a:xfrm>
          <a:prstGeom prst="rect">
            <a:avLst/>
          </a:prstGeom>
        </p:spPr>
        <p:txBody>
          <a:bodyPr vert="horz" lIns="91440" tIns="45720" rIns="91440" bIns="45720" rtlCol="0" anchor="ctr"/>
          <a:lstStyle>
            <a:lvl1pPr algn="ctr">
              <a:defRPr sz="1050">
                <a:solidFill>
                  <a:schemeClr val="tx1">
                    <a:lumMod val="50000"/>
                    <a:lumOff val="50000"/>
                  </a:schemeClr>
                </a:solidFill>
              </a:defRPr>
            </a:lvl1pPr>
          </a:lstStyle>
          <a:p>
            <a:fld id="{613B8B16-EC7D-43CC-8995-9FDDD3B50607}" type="slidenum">
              <a:rPr lang="en-IE" smtClean="0"/>
              <a:t>‹#›</a:t>
            </a:fld>
            <a:endParaRPr lang="en-IE"/>
          </a:p>
        </p:txBody>
      </p:sp>
      <p:sp>
        <p:nvSpPr>
          <p:cNvPr id="9" name="Date Placeholder 8"/>
          <p:cNvSpPr>
            <a:spLocks noGrp="1"/>
          </p:cNvSpPr>
          <p:nvPr>
            <p:ph type="dt" sz="half" idx="2"/>
          </p:nvPr>
        </p:nvSpPr>
        <p:spPr>
          <a:xfrm>
            <a:off x="4876801" y="6426201"/>
            <a:ext cx="2819399" cy="126999"/>
          </a:xfrm>
          <a:prstGeom prst="rect">
            <a:avLst/>
          </a:prstGeom>
        </p:spPr>
        <p:txBody>
          <a:bodyPr vert="horz" lIns="91440" tIns="45720" rIns="91440" bIns="45720" rtlCol="0" anchor="ctr"/>
          <a:lstStyle>
            <a:lvl1pPr algn="r">
              <a:defRPr sz="1050">
                <a:solidFill>
                  <a:schemeClr val="tx1">
                    <a:lumMod val="50000"/>
                    <a:lumOff val="50000"/>
                  </a:schemeClr>
                </a:solidFill>
              </a:defRPr>
            </a:lvl1pPr>
          </a:lstStyle>
          <a:p>
            <a:fld id="{691062FD-AEC9-4FD4-AFE9-68A3871A0F1D}" type="datetimeFigureOut">
              <a:rPr lang="en-IE" smtClean="0"/>
              <a:t>30/03/2019</a:t>
            </a:fld>
            <a:endParaRPr lang="en-IE"/>
          </a:p>
        </p:txBody>
      </p:sp>
      <p:sp>
        <p:nvSpPr>
          <p:cNvPr id="10" name="Footer Placeholder 9"/>
          <p:cNvSpPr>
            <a:spLocks noGrp="1"/>
          </p:cNvSpPr>
          <p:nvPr>
            <p:ph type="ftr" sz="quarter" idx="3"/>
          </p:nvPr>
        </p:nvSpPr>
        <p:spPr>
          <a:xfrm>
            <a:off x="4875213" y="6296248"/>
            <a:ext cx="2820987" cy="152400"/>
          </a:xfrm>
          <a:prstGeom prst="rect">
            <a:avLst/>
          </a:prstGeom>
        </p:spPr>
        <p:txBody>
          <a:bodyPr vert="horz" lIns="91440" tIns="45720" rIns="91440" bIns="45720" rtlCol="0" anchor="b"/>
          <a:lstStyle>
            <a:lvl1pPr algn="r">
              <a:defRPr sz="1050">
                <a:solidFill>
                  <a:schemeClr val="tx1"/>
                </a:solidFill>
              </a:defRPr>
            </a:lvl1pPr>
          </a:lstStyle>
          <a:p>
            <a:endParaRPr lang="en-IE"/>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defTabSz="914400" rtl="0" eaLnBrk="1" latinLnBrk="0" hangingPunct="1">
        <a:spcBef>
          <a:spcPct val="0"/>
        </a:spcBef>
        <a:buNone/>
        <a:defRPr sz="2800" kern="1200">
          <a:gradFill>
            <a:gsLst>
              <a:gs pos="0">
                <a:schemeClr val="tx1">
                  <a:lumMod val="50000"/>
                </a:schemeClr>
              </a:gs>
              <a:gs pos="61000">
                <a:schemeClr val="tx1"/>
              </a:gs>
            </a:gsLst>
            <a:lin ang="5400000" scaled="0"/>
          </a:gradFill>
          <a:effectLst/>
          <a:latin typeface="+mj-lt"/>
          <a:ea typeface="+mj-ea"/>
          <a:cs typeface="+mj-cs"/>
        </a:defRPr>
      </a:lvl1pPr>
    </p:titleStyle>
    <p:bodyStyle>
      <a:lvl1pPr marL="182880" indent="-182880" algn="l" defTabSz="914400" rtl="0" eaLnBrk="1" latinLnBrk="0" hangingPunct="1">
        <a:spcBef>
          <a:spcPct val="20000"/>
        </a:spcBef>
        <a:buClr>
          <a:schemeClr val="tx1">
            <a:lumMod val="50000"/>
            <a:lumOff val="50000"/>
          </a:schemeClr>
        </a:buClr>
        <a:buFont typeface="Wingdings" pitchFamily="2" charset="2"/>
        <a:buChar char="§"/>
        <a:defRPr sz="1800" kern="1200">
          <a:solidFill>
            <a:schemeClr val="tx1">
              <a:lumMod val="85000"/>
            </a:schemeClr>
          </a:solidFill>
          <a:latin typeface="+mn-lt"/>
          <a:ea typeface="+mn-ea"/>
          <a:cs typeface="+mn-cs"/>
        </a:defRPr>
      </a:lvl1pPr>
      <a:lvl2pPr marL="411480" indent="-182880" algn="l" defTabSz="914400" rtl="0" eaLnBrk="1" latinLnBrk="0" hangingPunct="1">
        <a:spcBef>
          <a:spcPct val="20000"/>
        </a:spcBef>
        <a:buClr>
          <a:schemeClr val="tx1">
            <a:lumMod val="50000"/>
            <a:lumOff val="50000"/>
          </a:schemeClr>
        </a:buClr>
        <a:buFont typeface="Wingdings" pitchFamily="2" charset="2"/>
        <a:buChar char="§"/>
        <a:defRPr sz="1400" kern="1200">
          <a:solidFill>
            <a:schemeClr val="tx1">
              <a:lumMod val="85000"/>
            </a:schemeClr>
          </a:solidFill>
          <a:latin typeface="+mn-lt"/>
          <a:ea typeface="+mn-ea"/>
          <a:cs typeface="+mn-cs"/>
        </a:defRPr>
      </a:lvl2pPr>
      <a:lvl3pPr marL="594360" indent="-182880" algn="l" defTabSz="914400" rtl="0" eaLnBrk="1" latinLnBrk="0" hangingPunct="1">
        <a:spcBef>
          <a:spcPct val="20000"/>
        </a:spcBef>
        <a:buClr>
          <a:schemeClr val="tx1">
            <a:lumMod val="50000"/>
            <a:lumOff val="50000"/>
          </a:schemeClr>
        </a:buClr>
        <a:buFont typeface="Wingdings" pitchFamily="2" charset="2"/>
        <a:buChar char="§"/>
        <a:defRPr sz="1400" kern="1200">
          <a:solidFill>
            <a:schemeClr val="tx1">
              <a:lumMod val="85000"/>
            </a:schemeClr>
          </a:solidFill>
          <a:latin typeface="+mn-lt"/>
          <a:ea typeface="+mn-ea"/>
          <a:cs typeface="+mn-cs"/>
        </a:defRPr>
      </a:lvl3pPr>
      <a:lvl4pPr marL="777240" indent="-182880" algn="l" defTabSz="914400" rtl="0" eaLnBrk="1" latinLnBrk="0" hangingPunct="1">
        <a:spcBef>
          <a:spcPct val="20000"/>
        </a:spcBef>
        <a:buClr>
          <a:schemeClr val="tx1">
            <a:lumMod val="50000"/>
            <a:lumOff val="50000"/>
          </a:schemeClr>
        </a:buClr>
        <a:buFont typeface="Wingdings" pitchFamily="2" charset="2"/>
        <a:buChar char="§"/>
        <a:defRPr sz="1400" kern="1200">
          <a:solidFill>
            <a:schemeClr val="tx1">
              <a:lumMod val="85000"/>
            </a:schemeClr>
          </a:solidFill>
          <a:latin typeface="+mn-lt"/>
          <a:ea typeface="+mn-ea"/>
          <a:cs typeface="+mn-cs"/>
        </a:defRPr>
      </a:lvl4pPr>
      <a:lvl5pPr marL="960120" indent="-182880" algn="l" defTabSz="914400" rtl="0" eaLnBrk="1" latinLnBrk="0" hangingPunct="1">
        <a:spcBef>
          <a:spcPct val="20000"/>
        </a:spcBef>
        <a:buClr>
          <a:schemeClr val="tx1">
            <a:lumMod val="50000"/>
            <a:lumOff val="50000"/>
          </a:schemeClr>
        </a:buClr>
        <a:buFont typeface="Wingdings" pitchFamily="2" charset="2"/>
        <a:buChar char="§"/>
        <a:defRPr sz="1400" kern="1200">
          <a:solidFill>
            <a:schemeClr val="tx1">
              <a:lumMod val="85000"/>
            </a:schemeClr>
          </a:solidFill>
          <a:latin typeface="+mn-lt"/>
          <a:ea typeface="+mn-ea"/>
          <a:cs typeface="+mn-cs"/>
        </a:defRPr>
      </a:lvl5pPr>
      <a:lvl6pPr marL="114300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6pPr>
      <a:lvl7pPr marL="132588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7pPr>
      <a:lvl8pPr marL="150876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8pPr>
      <a:lvl9pPr marL="169164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ommons.wikimedia.org/w/index.php?curid=20995390" TargetMode="External"/><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http.tunetheweb.com/performance-test-360/" TargetMode="External"/><Relationship Id="rId2" Type="http://schemas.openxmlformats.org/officeDocument/2006/relationships/image" Target="../media/image13.tif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caniuse.com/#feat=http2" TargetMode="External"/><Relationship Id="rId2" Type="http://schemas.openxmlformats.org/officeDocument/2006/relationships/image" Target="../media/image15.tif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httparchive.org/reports/state-of-the-web#h2" TargetMode="External"/><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hyperlink" Target="http://www.commitstrip.com/en/2018/11/15/http-3/?" TargetMode="External"/><Relationship Id="rId2" Type="http://schemas.openxmlformats.org/officeDocument/2006/relationships/image" Target="../media/image18.tiff"/><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tif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calendar.perfplanet.com/2018/quic-and-http-3-too-big-to-fail/" TargetMode="External"/><Relationship Id="rId2" Type="http://schemas.openxmlformats.org/officeDocument/2006/relationships/image" Target="../media/image22.tif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hyperlink" Target="https://tools.ietf.org/html/draft-martini-hrpc-quichr-00" TargetMode="Externa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hyperlink" Target="https://xkcd.com/1782/"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31440" y="4814516"/>
            <a:ext cx="6400800" cy="625624"/>
          </a:xfrm>
        </p:spPr>
        <p:txBody>
          <a:bodyPr/>
          <a:lstStyle/>
          <a:p>
            <a:pPr algn="ctr"/>
            <a:r>
              <a:rPr lang="en-IE" sz="2400" dirty="0"/>
              <a:t>Barry Pollard – April 2019</a:t>
            </a:r>
          </a:p>
        </p:txBody>
      </p:sp>
      <p:sp>
        <p:nvSpPr>
          <p:cNvPr id="2" name="Title 1"/>
          <p:cNvSpPr>
            <a:spLocks noGrp="1"/>
          </p:cNvSpPr>
          <p:nvPr>
            <p:ph type="title"/>
          </p:nvPr>
        </p:nvSpPr>
        <p:spPr>
          <a:xfrm>
            <a:off x="251520" y="260648"/>
            <a:ext cx="6480720" cy="1470025"/>
          </a:xfrm>
        </p:spPr>
        <p:txBody>
          <a:bodyPr>
            <a:noAutofit/>
          </a:bodyPr>
          <a:lstStyle/>
          <a:p>
            <a:pPr algn="ctr"/>
            <a:r>
              <a:rPr lang="en-IE" sz="4400" dirty="0"/>
              <a:t>HTTP/2 and the changing protocols of the web</a:t>
            </a:r>
          </a:p>
        </p:txBody>
      </p:sp>
      <p:pic>
        <p:nvPicPr>
          <p:cNvPr id="4" name="Picture 3">
            <a:extLst>
              <a:ext uri="{FF2B5EF4-FFF2-40B4-BE49-F238E27FC236}">
                <a16:creationId xmlns:a16="http://schemas.microsoft.com/office/drawing/2014/main" id="{9719FADE-A56F-7842-8752-E692D97D3D49}"/>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1835696" y="1829385"/>
            <a:ext cx="3472160" cy="2794004"/>
          </a:xfrm>
          <a:prstGeom prst="rect">
            <a:avLst/>
          </a:prstGeom>
        </p:spPr>
      </p:pic>
      <p:sp>
        <p:nvSpPr>
          <p:cNvPr id="5" name="TextBox 4">
            <a:extLst>
              <a:ext uri="{FF2B5EF4-FFF2-40B4-BE49-F238E27FC236}">
                <a16:creationId xmlns:a16="http://schemas.microsoft.com/office/drawing/2014/main" id="{21BE57C0-CE76-CA41-A3B5-5FF8F3C65A27}"/>
              </a:ext>
            </a:extLst>
          </p:cNvPr>
          <p:cNvSpPr txBox="1"/>
          <p:nvPr/>
        </p:nvSpPr>
        <p:spPr>
          <a:xfrm>
            <a:off x="-4793" y="6235790"/>
            <a:ext cx="6721503" cy="523220"/>
          </a:xfrm>
          <a:prstGeom prst="rect">
            <a:avLst/>
          </a:prstGeom>
          <a:noFill/>
        </p:spPr>
        <p:txBody>
          <a:bodyPr wrap="square" rtlCol="0">
            <a:spAutoFit/>
          </a:bodyPr>
          <a:lstStyle/>
          <a:p>
            <a:r>
              <a:rPr lang="en-US" sz="1400" i="1" dirty="0"/>
              <a:t>Image credit: </a:t>
            </a:r>
            <a:r>
              <a:rPr lang="en-IE" sz="1400" i="1" dirty="0"/>
              <a:t>By Fabio </a:t>
            </a:r>
            <a:r>
              <a:rPr lang="en-IE" sz="1400" i="1" dirty="0" err="1"/>
              <a:t>Lanari</a:t>
            </a:r>
            <a:r>
              <a:rPr lang="en-IE" sz="1400" i="1" dirty="0"/>
              <a:t> - Internet1.jpg by Rock1997 modified., CC BY-SA 4.0, </a:t>
            </a:r>
            <a:r>
              <a:rPr lang="en-IE" sz="1400" i="1" dirty="0">
                <a:hlinkClick r:id="rId3"/>
              </a:rPr>
              <a:t>https://commons.wikimedia.org/w/index.php?curid=20995390</a:t>
            </a:r>
            <a:endParaRPr lang="en-IE" sz="1400" i="1" dirty="0"/>
          </a:p>
        </p:txBody>
      </p:sp>
    </p:spTree>
    <p:extLst>
      <p:ext uri="{BB962C8B-B14F-4D97-AF65-F5344CB8AC3E}">
        <p14:creationId xmlns:p14="http://schemas.microsoft.com/office/powerpoint/2010/main" val="14307994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logo&#10;&#10;Description automatically generated">
            <a:extLst>
              <a:ext uri="{FF2B5EF4-FFF2-40B4-BE49-F238E27FC236}">
                <a16:creationId xmlns:a16="http://schemas.microsoft.com/office/drawing/2014/main" id="{B35B6149-D1F5-7144-9858-19460280AE7F}"/>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627200"/>
            <a:ext cx="8789999" cy="3164400"/>
          </a:xfrm>
          <a:prstGeom prst="rect">
            <a:avLst/>
          </a:prstGeom>
        </p:spPr>
      </p:pic>
      <p:sp>
        <p:nvSpPr>
          <p:cNvPr id="7" name="TextBox 6">
            <a:extLst>
              <a:ext uri="{FF2B5EF4-FFF2-40B4-BE49-F238E27FC236}">
                <a16:creationId xmlns:a16="http://schemas.microsoft.com/office/drawing/2014/main" id="{FCD4B2EF-3590-9C48-8BFA-C5F4B108078E}"/>
              </a:ext>
            </a:extLst>
          </p:cNvPr>
          <p:cNvSpPr txBox="1"/>
          <p:nvPr/>
        </p:nvSpPr>
        <p:spPr>
          <a:xfrm>
            <a:off x="539552" y="548680"/>
            <a:ext cx="7992888" cy="646331"/>
          </a:xfrm>
          <a:prstGeom prst="rect">
            <a:avLst/>
          </a:prstGeom>
          <a:noFill/>
        </p:spPr>
        <p:txBody>
          <a:bodyPr wrap="square" rtlCol="0">
            <a:spAutoFit/>
          </a:bodyPr>
          <a:lstStyle/>
          <a:p>
            <a:pPr>
              <a:spcAft>
                <a:spcPts val="3600"/>
              </a:spcAft>
            </a:pPr>
            <a:r>
              <a:rPr lang="en-IE" sz="3600" dirty="0"/>
              <a:t>Fetching a web page under HTTP/1.1</a:t>
            </a:r>
          </a:p>
        </p:txBody>
      </p:sp>
    </p:spTree>
    <p:extLst>
      <p:ext uri="{BB962C8B-B14F-4D97-AF65-F5344CB8AC3E}">
        <p14:creationId xmlns:p14="http://schemas.microsoft.com/office/powerpoint/2010/main" val="1573479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12ED398-3A55-E847-BD1E-221328A61DC1}"/>
              </a:ext>
            </a:extLst>
          </p:cNvPr>
          <p:cNvPicPr>
            <a:picLocks noChangeAspect="1"/>
          </p:cNvPicPr>
          <p:nvPr/>
        </p:nvPicPr>
        <p:blipFill>
          <a:blip r:embed="rId2"/>
          <a:stretch>
            <a:fillRect/>
          </a:stretch>
        </p:blipFill>
        <p:spPr>
          <a:xfrm>
            <a:off x="774302" y="1412777"/>
            <a:ext cx="7491600" cy="4607737"/>
          </a:xfrm>
          <a:prstGeom prst="rect">
            <a:avLst/>
          </a:prstGeom>
        </p:spPr>
      </p:pic>
      <p:sp>
        <p:nvSpPr>
          <p:cNvPr id="3" name="TextBox 2">
            <a:extLst>
              <a:ext uri="{FF2B5EF4-FFF2-40B4-BE49-F238E27FC236}">
                <a16:creationId xmlns:a16="http://schemas.microsoft.com/office/drawing/2014/main" id="{0FC497E4-D753-2340-91B8-6E26BAD629CF}"/>
              </a:ext>
            </a:extLst>
          </p:cNvPr>
          <p:cNvSpPr txBox="1"/>
          <p:nvPr/>
        </p:nvSpPr>
        <p:spPr>
          <a:xfrm>
            <a:off x="539552" y="548680"/>
            <a:ext cx="7992888" cy="646331"/>
          </a:xfrm>
          <a:prstGeom prst="rect">
            <a:avLst/>
          </a:prstGeom>
          <a:noFill/>
        </p:spPr>
        <p:txBody>
          <a:bodyPr wrap="square" rtlCol="0">
            <a:spAutoFit/>
          </a:bodyPr>
          <a:lstStyle/>
          <a:p>
            <a:pPr>
              <a:spcAft>
                <a:spcPts val="3600"/>
              </a:spcAft>
            </a:pPr>
            <a:r>
              <a:rPr lang="en-IE" sz="3600" dirty="0"/>
              <a:t>Downsides of multiple connections</a:t>
            </a:r>
          </a:p>
        </p:txBody>
      </p:sp>
      <p:pic>
        <p:nvPicPr>
          <p:cNvPr id="4" name="Picture 3">
            <a:extLst>
              <a:ext uri="{FF2B5EF4-FFF2-40B4-BE49-F238E27FC236}">
                <a16:creationId xmlns:a16="http://schemas.microsoft.com/office/drawing/2014/main" id="{28D0D0C2-7013-124F-A3EF-30AD886C9545}"/>
              </a:ext>
            </a:extLst>
          </p:cNvPr>
          <p:cNvPicPr>
            <a:picLocks noChangeAspect="1"/>
          </p:cNvPicPr>
          <p:nvPr/>
        </p:nvPicPr>
        <p:blipFill>
          <a:blip r:embed="rId3"/>
          <a:stretch>
            <a:fillRect/>
          </a:stretch>
        </p:blipFill>
        <p:spPr>
          <a:xfrm>
            <a:off x="774302" y="1412777"/>
            <a:ext cx="7492971" cy="4617934"/>
          </a:xfrm>
          <a:prstGeom prst="rect">
            <a:avLst/>
          </a:prstGeom>
        </p:spPr>
      </p:pic>
    </p:spTree>
    <p:extLst>
      <p:ext uri="{BB962C8B-B14F-4D97-AF65-F5344CB8AC3E}">
        <p14:creationId xmlns:p14="http://schemas.microsoft.com/office/powerpoint/2010/main" val="3458843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49270F-9B70-8344-ACD7-C001F313F192}"/>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628800"/>
            <a:ext cx="8756967" cy="3164184"/>
          </a:xfrm>
          <a:prstGeom prst="rect">
            <a:avLst/>
          </a:prstGeom>
        </p:spPr>
      </p:pic>
      <p:sp>
        <p:nvSpPr>
          <p:cNvPr id="5" name="TextBox 4">
            <a:extLst>
              <a:ext uri="{FF2B5EF4-FFF2-40B4-BE49-F238E27FC236}">
                <a16:creationId xmlns:a16="http://schemas.microsoft.com/office/drawing/2014/main" id="{997DA59D-F02B-314B-849D-CFFFD75D2601}"/>
              </a:ext>
            </a:extLst>
          </p:cNvPr>
          <p:cNvSpPr txBox="1"/>
          <p:nvPr/>
        </p:nvSpPr>
        <p:spPr>
          <a:xfrm>
            <a:off x="539552" y="548680"/>
            <a:ext cx="7992888" cy="646331"/>
          </a:xfrm>
          <a:prstGeom prst="rect">
            <a:avLst/>
          </a:prstGeom>
          <a:noFill/>
        </p:spPr>
        <p:txBody>
          <a:bodyPr wrap="square" rtlCol="0">
            <a:spAutoFit/>
          </a:bodyPr>
          <a:lstStyle/>
          <a:p>
            <a:pPr>
              <a:spcAft>
                <a:spcPts val="3600"/>
              </a:spcAft>
            </a:pPr>
            <a:r>
              <a:rPr lang="en-IE" sz="3600" dirty="0"/>
              <a:t>Fetching a web page under HTTP/2</a:t>
            </a:r>
          </a:p>
        </p:txBody>
      </p:sp>
    </p:spTree>
    <p:extLst>
      <p:ext uri="{BB962C8B-B14F-4D97-AF65-F5344CB8AC3E}">
        <p14:creationId xmlns:p14="http://schemas.microsoft.com/office/powerpoint/2010/main" val="2592045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9552" y="548680"/>
            <a:ext cx="7992888" cy="646331"/>
          </a:xfrm>
          <a:prstGeom prst="rect">
            <a:avLst/>
          </a:prstGeom>
          <a:noFill/>
        </p:spPr>
        <p:txBody>
          <a:bodyPr wrap="square" rtlCol="0">
            <a:spAutoFit/>
          </a:bodyPr>
          <a:lstStyle/>
          <a:p>
            <a:pPr>
              <a:spcAft>
                <a:spcPts val="3600"/>
              </a:spcAft>
            </a:pPr>
            <a:r>
              <a:rPr lang="en-IE" sz="3600" dirty="0"/>
              <a:t>HTTP/1.1 versus HTTP/2</a:t>
            </a:r>
          </a:p>
        </p:txBody>
      </p:sp>
      <p:pic>
        <p:nvPicPr>
          <p:cNvPr id="2" name="Picture 1">
            <a:extLst>
              <a:ext uri="{FF2B5EF4-FFF2-40B4-BE49-F238E27FC236}">
                <a16:creationId xmlns:a16="http://schemas.microsoft.com/office/drawing/2014/main" id="{11F77DB8-B142-8B43-9CF5-A1FFDD1285D6}"/>
              </a:ext>
            </a:extLst>
          </p:cNvPr>
          <p:cNvPicPr>
            <a:picLocks noChangeAspect="1"/>
          </p:cNvPicPr>
          <p:nvPr/>
        </p:nvPicPr>
        <p:blipFill>
          <a:blip r:embed="rId2"/>
          <a:stretch>
            <a:fillRect/>
          </a:stretch>
        </p:blipFill>
        <p:spPr>
          <a:xfrm>
            <a:off x="827584" y="1484784"/>
            <a:ext cx="7124700" cy="4483100"/>
          </a:xfrm>
          <a:prstGeom prst="rect">
            <a:avLst/>
          </a:prstGeom>
        </p:spPr>
      </p:pic>
      <p:sp>
        <p:nvSpPr>
          <p:cNvPr id="5" name="TextBox 4">
            <a:extLst>
              <a:ext uri="{FF2B5EF4-FFF2-40B4-BE49-F238E27FC236}">
                <a16:creationId xmlns:a16="http://schemas.microsoft.com/office/drawing/2014/main" id="{F8CE08D4-AC05-0842-8EB8-6B3D584D0C68}"/>
              </a:ext>
            </a:extLst>
          </p:cNvPr>
          <p:cNvSpPr txBox="1"/>
          <p:nvPr/>
        </p:nvSpPr>
        <p:spPr>
          <a:xfrm>
            <a:off x="1077566" y="6324654"/>
            <a:ext cx="6624736" cy="369332"/>
          </a:xfrm>
          <a:prstGeom prst="rect">
            <a:avLst/>
          </a:prstGeom>
          <a:noFill/>
        </p:spPr>
        <p:txBody>
          <a:bodyPr wrap="square" rtlCol="0">
            <a:spAutoFit/>
          </a:bodyPr>
          <a:lstStyle/>
          <a:p>
            <a:r>
              <a:rPr lang="en-US" dirty="0"/>
              <a:t>Live demo: </a:t>
            </a:r>
            <a:r>
              <a:rPr lang="en-IE" dirty="0">
                <a:hlinkClick r:id="rId3"/>
              </a:rPr>
              <a:t>http://http.tunetheweb.com/performance-test-360/</a:t>
            </a:r>
            <a:endParaRPr lang="en-US" dirty="0"/>
          </a:p>
        </p:txBody>
      </p:sp>
    </p:spTree>
    <p:extLst>
      <p:ext uri="{BB962C8B-B14F-4D97-AF65-F5344CB8AC3E}">
        <p14:creationId xmlns:p14="http://schemas.microsoft.com/office/powerpoint/2010/main" val="1473329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logo&#10;&#10;Description automatically generated">
            <a:extLst>
              <a:ext uri="{FF2B5EF4-FFF2-40B4-BE49-F238E27FC236}">
                <a16:creationId xmlns:a16="http://schemas.microsoft.com/office/drawing/2014/main" id="{388BE80D-19FE-3846-B135-15B0FD1DED9B}"/>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627200"/>
            <a:ext cx="8761868" cy="3002400"/>
          </a:xfrm>
          <a:prstGeom prst="rect">
            <a:avLst/>
          </a:prstGeom>
        </p:spPr>
      </p:pic>
      <p:sp>
        <p:nvSpPr>
          <p:cNvPr id="4" name="TextBox 3">
            <a:extLst>
              <a:ext uri="{FF2B5EF4-FFF2-40B4-BE49-F238E27FC236}">
                <a16:creationId xmlns:a16="http://schemas.microsoft.com/office/drawing/2014/main" id="{9B4DECBD-DC12-874C-8322-C4CAA5A91F31}"/>
              </a:ext>
            </a:extLst>
          </p:cNvPr>
          <p:cNvSpPr txBox="1"/>
          <p:nvPr/>
        </p:nvSpPr>
        <p:spPr>
          <a:xfrm>
            <a:off x="539552" y="548680"/>
            <a:ext cx="7992888" cy="646331"/>
          </a:xfrm>
          <a:prstGeom prst="rect">
            <a:avLst/>
          </a:prstGeom>
          <a:noFill/>
        </p:spPr>
        <p:txBody>
          <a:bodyPr wrap="square" rtlCol="0">
            <a:spAutoFit/>
          </a:bodyPr>
          <a:lstStyle/>
          <a:p>
            <a:pPr>
              <a:spcAft>
                <a:spcPts val="3600"/>
              </a:spcAft>
            </a:pPr>
            <a:r>
              <a:rPr lang="en-IE" sz="3600" dirty="0"/>
              <a:t>Fetching a web page with HTTP/2 push</a:t>
            </a:r>
          </a:p>
        </p:txBody>
      </p:sp>
      <p:sp>
        <p:nvSpPr>
          <p:cNvPr id="5" name="TextBox 4">
            <a:extLst>
              <a:ext uri="{FF2B5EF4-FFF2-40B4-BE49-F238E27FC236}">
                <a16:creationId xmlns:a16="http://schemas.microsoft.com/office/drawing/2014/main" id="{9AB7BE3F-09B8-C943-8739-03F66A2385F9}"/>
              </a:ext>
            </a:extLst>
          </p:cNvPr>
          <p:cNvSpPr txBox="1"/>
          <p:nvPr/>
        </p:nvSpPr>
        <p:spPr>
          <a:xfrm>
            <a:off x="1077566" y="5579948"/>
            <a:ext cx="6624736" cy="646331"/>
          </a:xfrm>
          <a:prstGeom prst="rect">
            <a:avLst/>
          </a:prstGeom>
          <a:noFill/>
        </p:spPr>
        <p:txBody>
          <a:bodyPr wrap="square" rtlCol="0">
            <a:spAutoFit/>
          </a:bodyPr>
          <a:lstStyle/>
          <a:p>
            <a:r>
              <a:rPr lang="en-US" dirty="0">
                <a:solidFill>
                  <a:srgbClr val="FF0000"/>
                </a:solidFill>
              </a:rPr>
              <a:t>WARNING: It’s easy to over push – wasting bandwidth and making your site </a:t>
            </a:r>
            <a:r>
              <a:rPr lang="en-US" i="1" dirty="0">
                <a:solidFill>
                  <a:srgbClr val="FF0000"/>
                </a:solidFill>
              </a:rPr>
              <a:t>slower</a:t>
            </a:r>
            <a:r>
              <a:rPr lang="en-US" dirty="0">
                <a:solidFill>
                  <a:srgbClr val="FF0000"/>
                </a:solidFill>
              </a:rPr>
              <a:t>. For this reason HTTP/2 push has not taken off much</a:t>
            </a:r>
          </a:p>
        </p:txBody>
      </p:sp>
    </p:spTree>
    <p:extLst>
      <p:ext uri="{BB962C8B-B14F-4D97-AF65-F5344CB8AC3E}">
        <p14:creationId xmlns:p14="http://schemas.microsoft.com/office/powerpoint/2010/main" val="3956324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923330"/>
          </a:xfrm>
          <a:prstGeom prst="rect">
            <a:avLst/>
          </a:prstGeom>
          <a:noFill/>
        </p:spPr>
        <p:txBody>
          <a:bodyPr wrap="square" rtlCol="0">
            <a:spAutoFit/>
          </a:bodyPr>
          <a:lstStyle/>
          <a:p>
            <a:r>
              <a:rPr lang="en-IE" sz="3600" dirty="0"/>
              <a:t>Who uses HTTP/2?</a:t>
            </a:r>
          </a:p>
          <a:p>
            <a:endParaRPr lang="en-IE" dirty="0"/>
          </a:p>
        </p:txBody>
      </p:sp>
      <p:pic>
        <p:nvPicPr>
          <p:cNvPr id="2" name="Picture 1">
            <a:extLst>
              <a:ext uri="{FF2B5EF4-FFF2-40B4-BE49-F238E27FC236}">
                <a16:creationId xmlns:a16="http://schemas.microsoft.com/office/drawing/2014/main" id="{E1901827-195C-0144-A9D0-D9C2B0C1C50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12987" y="1472010"/>
            <a:ext cx="8134694" cy="4752528"/>
          </a:xfrm>
          <a:prstGeom prst="rect">
            <a:avLst/>
          </a:prstGeom>
        </p:spPr>
      </p:pic>
      <p:sp>
        <p:nvSpPr>
          <p:cNvPr id="15" name="Right Arrow 14">
            <a:extLst>
              <a:ext uri="{FF2B5EF4-FFF2-40B4-BE49-F238E27FC236}">
                <a16:creationId xmlns:a16="http://schemas.microsoft.com/office/drawing/2014/main" id="{ADED2445-7F67-AA47-A324-AD64234777AD}"/>
              </a:ext>
            </a:extLst>
          </p:cNvPr>
          <p:cNvSpPr/>
          <p:nvPr/>
        </p:nvSpPr>
        <p:spPr>
          <a:xfrm>
            <a:off x="107504" y="5589240"/>
            <a:ext cx="360040" cy="28803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E941918-AEEC-DF46-AF2C-CD78D366EE0A}"/>
              </a:ext>
            </a:extLst>
          </p:cNvPr>
          <p:cNvSpPr txBox="1"/>
          <p:nvPr/>
        </p:nvSpPr>
        <p:spPr>
          <a:xfrm>
            <a:off x="0" y="6443683"/>
            <a:ext cx="8280920" cy="307777"/>
          </a:xfrm>
          <a:prstGeom prst="rect">
            <a:avLst/>
          </a:prstGeom>
          <a:noFill/>
        </p:spPr>
        <p:txBody>
          <a:bodyPr wrap="square" rtlCol="0">
            <a:spAutoFit/>
          </a:bodyPr>
          <a:lstStyle/>
          <a:p>
            <a:r>
              <a:rPr lang="en-US" sz="1400" i="1" dirty="0"/>
              <a:t>Image credit: </a:t>
            </a:r>
            <a:r>
              <a:rPr lang="en-IE" sz="1400" i="1" dirty="0">
                <a:hlinkClick r:id="rId3"/>
              </a:rPr>
              <a:t>https://caniuse.com/#feat=http2</a:t>
            </a:r>
            <a:endParaRPr lang="en-IE" sz="1400" i="1" dirty="0"/>
          </a:p>
        </p:txBody>
      </p:sp>
    </p:spTree>
    <p:extLst>
      <p:ext uri="{BB962C8B-B14F-4D97-AF65-F5344CB8AC3E}">
        <p14:creationId xmlns:p14="http://schemas.microsoft.com/office/powerpoint/2010/main" val="2808278359"/>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6186309"/>
          </a:xfrm>
          <a:prstGeom prst="rect">
            <a:avLst/>
          </a:prstGeom>
          <a:noFill/>
        </p:spPr>
        <p:txBody>
          <a:bodyPr wrap="square" rtlCol="0">
            <a:spAutoFit/>
          </a:bodyPr>
          <a:lstStyle/>
          <a:p>
            <a:r>
              <a:rPr lang="en-IE" sz="3600" dirty="0"/>
              <a:t>Who uses HTTP/2?</a:t>
            </a:r>
          </a:p>
          <a:p>
            <a:endParaRPr lang="en-IE" dirty="0"/>
          </a:p>
          <a:p>
            <a:endParaRPr lang="en-IE" dirty="0"/>
          </a:p>
          <a:p>
            <a:r>
              <a:rPr lang="en-IE" dirty="0"/>
              <a:t>Most major sites! All of the sites mentioned on slide 6 use HTTP/2</a:t>
            </a:r>
          </a:p>
          <a:p>
            <a:endParaRPr lang="en-IE" dirty="0"/>
          </a:p>
          <a:p>
            <a:endParaRPr lang="en-IE" dirty="0"/>
          </a:p>
          <a:p>
            <a:endParaRPr lang="en-IE" dirty="0"/>
          </a:p>
          <a:p>
            <a:endParaRPr lang="en-IE" dirty="0"/>
          </a:p>
          <a:p>
            <a:endParaRPr lang="en-IE" dirty="0"/>
          </a:p>
          <a:p>
            <a:endParaRPr lang="en-IE" dirty="0"/>
          </a:p>
          <a:p>
            <a:endParaRPr lang="en-IE" dirty="0"/>
          </a:p>
          <a:p>
            <a:endParaRPr lang="en-IE" dirty="0"/>
          </a:p>
          <a:p>
            <a:endParaRPr lang="en-IE" dirty="0"/>
          </a:p>
          <a:p>
            <a:endParaRPr lang="en-IE" dirty="0"/>
          </a:p>
          <a:p>
            <a:endParaRPr lang="en-IE" dirty="0"/>
          </a:p>
          <a:p>
            <a:endParaRPr lang="en-IE" dirty="0"/>
          </a:p>
          <a:p>
            <a:endParaRPr lang="en-IE" dirty="0"/>
          </a:p>
          <a:p>
            <a:endParaRPr lang="en-IE" dirty="0"/>
          </a:p>
          <a:p>
            <a:endParaRPr lang="en-IE" dirty="0"/>
          </a:p>
          <a:p>
            <a:r>
              <a:rPr lang="en-IE" dirty="0"/>
              <a:t>You have been using HTTP/2 for 3 years without realising it. And longer if you include SDPY that is was based on! </a:t>
            </a:r>
          </a:p>
        </p:txBody>
      </p:sp>
      <p:pic>
        <p:nvPicPr>
          <p:cNvPr id="5" name="Picture 4">
            <a:extLst>
              <a:ext uri="{FF2B5EF4-FFF2-40B4-BE49-F238E27FC236}">
                <a16:creationId xmlns:a16="http://schemas.microsoft.com/office/drawing/2014/main" id="{09D9CF9F-E182-664E-9BC6-6C186543A4F4}"/>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43608" y="2348880"/>
            <a:ext cx="6451600" cy="3416300"/>
          </a:xfrm>
          <a:prstGeom prst="rect">
            <a:avLst/>
          </a:prstGeom>
        </p:spPr>
      </p:pic>
    </p:spTree>
    <p:extLst>
      <p:ext uri="{BB962C8B-B14F-4D97-AF65-F5344CB8AC3E}">
        <p14:creationId xmlns:p14="http://schemas.microsoft.com/office/powerpoint/2010/main" val="2707449687"/>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 calcmode="lin" valueType="num">
                                      <p:cBhvr additive="base">
                                        <p:cTn id="13"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xEl>
                                              <p:pRg st="19" end="19"/>
                                            </p:txEl>
                                          </p:spTgt>
                                        </p:tgtEl>
                                        <p:attrNameLst>
                                          <p:attrName>style.visibility</p:attrName>
                                        </p:attrNameLst>
                                      </p:cBhvr>
                                      <p:to>
                                        <p:strVal val="visible"/>
                                      </p:to>
                                    </p:set>
                                    <p:anim calcmode="lin" valueType="num">
                                      <p:cBhvr additive="base">
                                        <p:cTn id="19" dur="500" fill="hold"/>
                                        <p:tgtEl>
                                          <p:spTgt spid="4">
                                            <p:txEl>
                                              <p:pRg st="19" end="19"/>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19" end="19"/>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2585323"/>
          </a:xfrm>
          <a:prstGeom prst="rect">
            <a:avLst/>
          </a:prstGeom>
          <a:noFill/>
        </p:spPr>
        <p:txBody>
          <a:bodyPr wrap="square" rtlCol="0">
            <a:spAutoFit/>
          </a:bodyPr>
          <a:lstStyle/>
          <a:p>
            <a:r>
              <a:rPr lang="en-IE" sz="3600" dirty="0"/>
              <a:t>Who uses HTTP/2?</a:t>
            </a:r>
          </a:p>
          <a:p>
            <a:endParaRPr lang="en-IE" dirty="0"/>
          </a:p>
          <a:p>
            <a:endParaRPr lang="en-IE" dirty="0"/>
          </a:p>
          <a:p>
            <a:r>
              <a:rPr lang="en-IE" dirty="0"/>
              <a:t>HTTP/2 uses the same https:// scheme and default 443 port number.</a:t>
            </a:r>
          </a:p>
          <a:p>
            <a:r>
              <a:rPr lang="en-IE" dirty="0"/>
              <a:t>As part of the TLS negotiation it used ALPN to confirm both sides can talk HTTP/2</a:t>
            </a:r>
          </a:p>
          <a:p>
            <a:endParaRPr lang="en-IE" dirty="0"/>
          </a:p>
          <a:p>
            <a:endParaRPr lang="en-IE" dirty="0"/>
          </a:p>
          <a:p>
            <a:r>
              <a:rPr lang="en-IE" dirty="0"/>
              <a:t>Add protocol column to Developer Tools to see which sites use it:</a:t>
            </a:r>
          </a:p>
        </p:txBody>
      </p:sp>
      <p:pic>
        <p:nvPicPr>
          <p:cNvPr id="3" name="Picture 2">
            <a:extLst>
              <a:ext uri="{FF2B5EF4-FFF2-40B4-BE49-F238E27FC236}">
                <a16:creationId xmlns:a16="http://schemas.microsoft.com/office/drawing/2014/main" id="{C97844A3-5E85-FD46-9B91-30CD95D26E08}"/>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83568" y="3212976"/>
            <a:ext cx="7641718" cy="2181090"/>
          </a:xfrm>
          <a:prstGeom prst="rect">
            <a:avLst/>
          </a:prstGeom>
        </p:spPr>
      </p:pic>
    </p:spTree>
    <p:extLst>
      <p:ext uri="{BB962C8B-B14F-4D97-AF65-F5344CB8AC3E}">
        <p14:creationId xmlns:p14="http://schemas.microsoft.com/office/powerpoint/2010/main" val="2651122469"/>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5909310"/>
          </a:xfrm>
          <a:prstGeom prst="rect">
            <a:avLst/>
          </a:prstGeom>
          <a:noFill/>
        </p:spPr>
        <p:txBody>
          <a:bodyPr wrap="square" rtlCol="0">
            <a:spAutoFit/>
          </a:bodyPr>
          <a:lstStyle/>
          <a:p>
            <a:r>
              <a:rPr lang="en-IE" sz="3600" dirty="0"/>
              <a:t>The secret message that starts every HTTP/2 connection</a:t>
            </a:r>
          </a:p>
          <a:p>
            <a:endParaRPr lang="en-IE" dirty="0"/>
          </a:p>
          <a:p>
            <a:r>
              <a:rPr lang="en-IE" dirty="0"/>
              <a:t>The first message that MUST be sent on an HTTP/2 connection is a sequence of 24 octets and looks like this in hex notation:</a:t>
            </a:r>
          </a:p>
          <a:p>
            <a:endParaRPr lang="en-IE" dirty="0"/>
          </a:p>
          <a:p>
            <a:endParaRPr lang="en-IE" dirty="0"/>
          </a:p>
          <a:p>
            <a:r>
              <a:rPr lang="en-IE" dirty="0"/>
              <a:t>Why? Well this sequence translates to the following message in ASCII:</a:t>
            </a:r>
          </a:p>
          <a:p>
            <a:endParaRPr lang="en-IE" dirty="0"/>
          </a:p>
          <a:p>
            <a:endParaRPr lang="en-IE" dirty="0"/>
          </a:p>
          <a:p>
            <a:r>
              <a:rPr lang="en-IE" dirty="0"/>
              <a:t>Which is a gibberish HTTP/1-like message:</a:t>
            </a:r>
          </a:p>
          <a:p>
            <a:endParaRPr lang="en-IE" dirty="0"/>
          </a:p>
          <a:p>
            <a:endParaRPr lang="en-IE" dirty="0"/>
          </a:p>
          <a:p>
            <a:endParaRPr lang="en-IE" dirty="0"/>
          </a:p>
          <a:p>
            <a:endParaRPr lang="en-IE" dirty="0"/>
          </a:p>
          <a:p>
            <a:endParaRPr lang="en-IE" dirty="0"/>
          </a:p>
          <a:p>
            <a:r>
              <a:rPr lang="en-IE" dirty="0"/>
              <a:t>Why PRI SM? Well it used to be FOO BA and STA RT was also proposed but something happened in 2013 that caused the HTTP-WG to exercise “editorial discretion” </a:t>
            </a:r>
            <a:r>
              <a:rPr lang="en-IE" dirty="0">
                <a:sym typeface="Wingdings" pitchFamily="2" charset="2"/>
              </a:rPr>
              <a:t></a:t>
            </a:r>
            <a:endParaRPr lang="en-IE" dirty="0"/>
          </a:p>
        </p:txBody>
      </p:sp>
      <p:sp>
        <p:nvSpPr>
          <p:cNvPr id="5" name="TextBox 4">
            <a:extLst>
              <a:ext uri="{FF2B5EF4-FFF2-40B4-BE49-F238E27FC236}">
                <a16:creationId xmlns:a16="http://schemas.microsoft.com/office/drawing/2014/main" id="{AB91DA68-0551-AF4C-8231-DA2A8FB026A4}"/>
              </a:ext>
            </a:extLst>
          </p:cNvPr>
          <p:cNvSpPr txBox="1"/>
          <p:nvPr/>
        </p:nvSpPr>
        <p:spPr>
          <a:xfrm>
            <a:off x="1107966" y="3429000"/>
            <a:ext cx="6120680" cy="307777"/>
          </a:xfrm>
          <a:prstGeom prst="rect">
            <a:avLst/>
          </a:prstGeom>
          <a:solidFill>
            <a:schemeClr val="tx1"/>
          </a:solidFill>
        </p:spPr>
        <p:txBody>
          <a:bodyPr wrap="square" rtlCol="0">
            <a:spAutoFit/>
          </a:bodyPr>
          <a:lstStyle/>
          <a:p>
            <a:r>
              <a:rPr lang="pt" sz="1400" dirty="0">
                <a:solidFill>
                  <a:srgbClr val="00B050"/>
                </a:solidFill>
                <a:latin typeface="Courier" pitchFamily="2" charset="0"/>
              </a:rPr>
              <a:t>PRI * HTTP/2.0\</a:t>
            </a:r>
            <a:r>
              <a:rPr lang="pt" sz="1400" dirty="0" err="1">
                <a:solidFill>
                  <a:srgbClr val="00B050"/>
                </a:solidFill>
                <a:latin typeface="Courier" pitchFamily="2" charset="0"/>
              </a:rPr>
              <a:t>r</a:t>
            </a:r>
            <a:r>
              <a:rPr lang="pt" sz="1400" dirty="0">
                <a:solidFill>
                  <a:srgbClr val="00B050"/>
                </a:solidFill>
                <a:latin typeface="Courier" pitchFamily="2" charset="0"/>
              </a:rPr>
              <a:t>\</a:t>
            </a:r>
            <a:r>
              <a:rPr lang="pt" sz="1400" dirty="0" err="1">
                <a:solidFill>
                  <a:srgbClr val="00B050"/>
                </a:solidFill>
                <a:latin typeface="Courier" pitchFamily="2" charset="0"/>
              </a:rPr>
              <a:t>n</a:t>
            </a:r>
            <a:r>
              <a:rPr lang="pt" sz="1400" dirty="0">
                <a:solidFill>
                  <a:srgbClr val="00B050"/>
                </a:solidFill>
                <a:latin typeface="Courier" pitchFamily="2" charset="0"/>
              </a:rPr>
              <a:t>\</a:t>
            </a:r>
            <a:r>
              <a:rPr lang="pt" sz="1400" dirty="0" err="1">
                <a:solidFill>
                  <a:srgbClr val="00B050"/>
                </a:solidFill>
                <a:latin typeface="Courier" pitchFamily="2" charset="0"/>
              </a:rPr>
              <a:t>r</a:t>
            </a:r>
            <a:r>
              <a:rPr lang="pt" sz="1400" dirty="0">
                <a:solidFill>
                  <a:srgbClr val="00B050"/>
                </a:solidFill>
                <a:latin typeface="Courier" pitchFamily="2" charset="0"/>
              </a:rPr>
              <a:t>\</a:t>
            </a:r>
            <a:r>
              <a:rPr lang="pt" sz="1400" dirty="0" err="1">
                <a:solidFill>
                  <a:srgbClr val="00B050"/>
                </a:solidFill>
                <a:latin typeface="Courier" pitchFamily="2" charset="0"/>
              </a:rPr>
              <a:t>nSM</a:t>
            </a:r>
            <a:r>
              <a:rPr lang="pt" sz="1400" dirty="0">
                <a:solidFill>
                  <a:srgbClr val="00B050"/>
                </a:solidFill>
                <a:latin typeface="Courier" pitchFamily="2" charset="0"/>
              </a:rPr>
              <a:t>\</a:t>
            </a:r>
            <a:r>
              <a:rPr lang="pt" sz="1400" dirty="0" err="1">
                <a:solidFill>
                  <a:srgbClr val="00B050"/>
                </a:solidFill>
                <a:latin typeface="Courier" pitchFamily="2" charset="0"/>
              </a:rPr>
              <a:t>r</a:t>
            </a:r>
            <a:r>
              <a:rPr lang="pt" sz="1400" dirty="0">
                <a:solidFill>
                  <a:srgbClr val="00B050"/>
                </a:solidFill>
                <a:latin typeface="Courier" pitchFamily="2" charset="0"/>
              </a:rPr>
              <a:t>\</a:t>
            </a:r>
            <a:r>
              <a:rPr lang="pt" sz="1400" dirty="0" err="1">
                <a:solidFill>
                  <a:srgbClr val="00B050"/>
                </a:solidFill>
                <a:latin typeface="Courier" pitchFamily="2" charset="0"/>
              </a:rPr>
              <a:t>n</a:t>
            </a:r>
            <a:r>
              <a:rPr lang="pt" sz="1400" dirty="0">
                <a:solidFill>
                  <a:srgbClr val="00B050"/>
                </a:solidFill>
                <a:latin typeface="Courier" pitchFamily="2" charset="0"/>
              </a:rPr>
              <a:t>\</a:t>
            </a:r>
            <a:r>
              <a:rPr lang="pt" sz="1400" dirty="0" err="1">
                <a:solidFill>
                  <a:srgbClr val="00B050"/>
                </a:solidFill>
                <a:latin typeface="Courier" pitchFamily="2" charset="0"/>
              </a:rPr>
              <a:t>r</a:t>
            </a:r>
            <a:r>
              <a:rPr lang="pt" sz="1400" dirty="0">
                <a:solidFill>
                  <a:srgbClr val="00B050"/>
                </a:solidFill>
                <a:latin typeface="Courier" pitchFamily="2" charset="0"/>
              </a:rPr>
              <a:t>\</a:t>
            </a:r>
            <a:r>
              <a:rPr lang="pt" sz="1400" dirty="0" err="1">
                <a:solidFill>
                  <a:srgbClr val="00B050"/>
                </a:solidFill>
                <a:latin typeface="Courier" pitchFamily="2" charset="0"/>
              </a:rPr>
              <a:t>n</a:t>
            </a:r>
            <a:endParaRPr lang="pt" sz="1400" dirty="0">
              <a:solidFill>
                <a:srgbClr val="00B050"/>
              </a:solidFill>
              <a:latin typeface="Courier" pitchFamily="2" charset="0"/>
            </a:endParaRPr>
          </a:p>
        </p:txBody>
      </p:sp>
      <p:sp>
        <p:nvSpPr>
          <p:cNvPr id="6" name="TextBox 5">
            <a:extLst>
              <a:ext uri="{FF2B5EF4-FFF2-40B4-BE49-F238E27FC236}">
                <a16:creationId xmlns:a16="http://schemas.microsoft.com/office/drawing/2014/main" id="{13FF5285-ED90-7541-A1B2-34A7913C935C}"/>
              </a:ext>
            </a:extLst>
          </p:cNvPr>
          <p:cNvSpPr txBox="1"/>
          <p:nvPr/>
        </p:nvSpPr>
        <p:spPr>
          <a:xfrm>
            <a:off x="1107966" y="4293096"/>
            <a:ext cx="6120680" cy="1169551"/>
          </a:xfrm>
          <a:prstGeom prst="rect">
            <a:avLst/>
          </a:prstGeom>
          <a:solidFill>
            <a:schemeClr val="tx1"/>
          </a:solidFill>
        </p:spPr>
        <p:txBody>
          <a:bodyPr wrap="square" rtlCol="0">
            <a:spAutoFit/>
          </a:bodyPr>
          <a:lstStyle/>
          <a:p>
            <a:r>
              <a:rPr lang="pt" sz="1400" dirty="0">
                <a:solidFill>
                  <a:srgbClr val="00B050"/>
                </a:solidFill>
                <a:latin typeface="Courier" pitchFamily="2" charset="0"/>
              </a:rPr>
              <a:t>PRI * HTTP/2.0</a:t>
            </a:r>
          </a:p>
          <a:p>
            <a:endParaRPr lang="pt" sz="1400" dirty="0">
              <a:solidFill>
                <a:srgbClr val="00B050"/>
              </a:solidFill>
              <a:latin typeface="Courier" pitchFamily="2" charset="0"/>
            </a:endParaRPr>
          </a:p>
          <a:p>
            <a:r>
              <a:rPr lang="pt" sz="1400" dirty="0">
                <a:solidFill>
                  <a:srgbClr val="00B050"/>
                </a:solidFill>
                <a:latin typeface="Courier" pitchFamily="2" charset="0"/>
              </a:rPr>
              <a:t>SM</a:t>
            </a:r>
          </a:p>
          <a:p>
            <a:endParaRPr lang="pt" sz="1400" dirty="0">
              <a:solidFill>
                <a:srgbClr val="00B050"/>
              </a:solidFill>
              <a:latin typeface="Courier" pitchFamily="2" charset="0"/>
            </a:endParaRPr>
          </a:p>
          <a:p>
            <a:endParaRPr lang="pt" sz="1400" dirty="0">
              <a:solidFill>
                <a:srgbClr val="00B050"/>
              </a:solidFill>
              <a:latin typeface="Courier" pitchFamily="2" charset="0"/>
            </a:endParaRPr>
          </a:p>
        </p:txBody>
      </p:sp>
      <p:sp>
        <p:nvSpPr>
          <p:cNvPr id="7" name="TextBox 6">
            <a:extLst>
              <a:ext uri="{FF2B5EF4-FFF2-40B4-BE49-F238E27FC236}">
                <a16:creationId xmlns:a16="http://schemas.microsoft.com/office/drawing/2014/main" id="{C6D94D10-A452-B148-A4A3-2ECE1838B06A}"/>
              </a:ext>
            </a:extLst>
          </p:cNvPr>
          <p:cNvSpPr txBox="1"/>
          <p:nvPr/>
        </p:nvSpPr>
        <p:spPr>
          <a:xfrm>
            <a:off x="1107966" y="2617167"/>
            <a:ext cx="6120680" cy="307777"/>
          </a:xfrm>
          <a:prstGeom prst="rect">
            <a:avLst/>
          </a:prstGeom>
          <a:solidFill>
            <a:schemeClr val="tx1"/>
          </a:solidFill>
        </p:spPr>
        <p:txBody>
          <a:bodyPr wrap="square" rtlCol="0">
            <a:spAutoFit/>
          </a:bodyPr>
          <a:lstStyle/>
          <a:p>
            <a:r>
              <a:rPr lang="en-IE" sz="1400" dirty="0">
                <a:solidFill>
                  <a:srgbClr val="00B050"/>
                </a:solidFill>
                <a:latin typeface="Courier" pitchFamily="2" charset="0"/>
              </a:rPr>
              <a:t>0x505249202a20485454502f322e300d0a0d0a534d0d0a0d0a</a:t>
            </a:r>
          </a:p>
        </p:txBody>
      </p:sp>
    </p:spTree>
    <p:extLst>
      <p:ext uri="{BB962C8B-B14F-4D97-AF65-F5344CB8AC3E}">
        <p14:creationId xmlns:p14="http://schemas.microsoft.com/office/powerpoint/2010/main" val="927978463"/>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8" end="8"/>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animBg="1"/>
      <p:bldP spid="6" grpId="0" animBg="1"/>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8B3AD1A-BD53-B64A-86FB-5C9E44DB391B}"/>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51520" y="624047"/>
            <a:ext cx="8301490" cy="5609905"/>
          </a:xfrm>
          <a:prstGeom prst="rect">
            <a:avLst/>
          </a:prstGeom>
        </p:spPr>
      </p:pic>
      <p:sp>
        <p:nvSpPr>
          <p:cNvPr id="3" name="TextBox 2">
            <a:extLst>
              <a:ext uri="{FF2B5EF4-FFF2-40B4-BE49-F238E27FC236}">
                <a16:creationId xmlns:a16="http://schemas.microsoft.com/office/drawing/2014/main" id="{57931115-776F-D848-9EF6-E6DF4EABEE0A}"/>
              </a:ext>
            </a:extLst>
          </p:cNvPr>
          <p:cNvSpPr txBox="1"/>
          <p:nvPr/>
        </p:nvSpPr>
        <p:spPr>
          <a:xfrm>
            <a:off x="0" y="6445368"/>
            <a:ext cx="8280920" cy="307777"/>
          </a:xfrm>
          <a:prstGeom prst="rect">
            <a:avLst/>
          </a:prstGeom>
          <a:noFill/>
        </p:spPr>
        <p:txBody>
          <a:bodyPr wrap="square" rtlCol="0">
            <a:spAutoFit/>
          </a:bodyPr>
          <a:lstStyle/>
          <a:p>
            <a:r>
              <a:rPr lang="en-US" sz="1400" i="1" dirty="0"/>
              <a:t>Image credit: </a:t>
            </a:r>
            <a:r>
              <a:rPr lang="en-IE" sz="1400" i="1" dirty="0">
                <a:hlinkClick r:id="rId3"/>
              </a:rPr>
              <a:t>https://httparchive.org/reports/state-of-the-web#h2</a:t>
            </a:r>
            <a:endParaRPr lang="en-IE" sz="1400" i="1" dirty="0"/>
          </a:p>
        </p:txBody>
      </p:sp>
    </p:spTree>
    <p:extLst>
      <p:ext uri="{BB962C8B-B14F-4D97-AF65-F5344CB8AC3E}">
        <p14:creationId xmlns:p14="http://schemas.microsoft.com/office/powerpoint/2010/main" val="2062062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4247317"/>
          </a:xfrm>
          <a:prstGeom prst="rect">
            <a:avLst/>
          </a:prstGeom>
          <a:noFill/>
        </p:spPr>
        <p:txBody>
          <a:bodyPr wrap="square" rtlCol="0">
            <a:spAutoFit/>
          </a:bodyPr>
          <a:lstStyle/>
          <a:p>
            <a:r>
              <a:rPr lang="en-IE" sz="3600" dirty="0"/>
              <a:t>What is HTTP?</a:t>
            </a:r>
          </a:p>
          <a:p>
            <a:endParaRPr lang="en-IE" dirty="0"/>
          </a:p>
          <a:p>
            <a:r>
              <a:rPr lang="en-IE" dirty="0"/>
              <a:t>HTTP is one of 3 technologies invented by Tim Berners-Lee when inventing the web:</a:t>
            </a:r>
          </a:p>
          <a:p>
            <a:endParaRPr lang="en-IE" dirty="0"/>
          </a:p>
          <a:p>
            <a:endParaRPr lang="en-IE" dirty="0"/>
          </a:p>
          <a:p>
            <a:pPr marL="342900" indent="-342900">
              <a:buFont typeface="+mj-lt"/>
              <a:buAutoNum type="arabicPeriod"/>
            </a:pPr>
            <a:r>
              <a:rPr lang="en-IE" dirty="0"/>
              <a:t>URI – Universal Resource Identifier</a:t>
            </a:r>
          </a:p>
          <a:p>
            <a:pPr marL="342900" indent="-342900">
              <a:buFont typeface="+mj-lt"/>
              <a:buAutoNum type="arabicPeriod"/>
            </a:pPr>
            <a:endParaRPr lang="en-IE" dirty="0"/>
          </a:p>
          <a:p>
            <a:pPr marL="342900" indent="-342900">
              <a:buFont typeface="+mj-lt"/>
              <a:buAutoNum type="arabicPeriod"/>
            </a:pPr>
            <a:endParaRPr lang="en-IE" dirty="0"/>
          </a:p>
          <a:p>
            <a:pPr marL="342900" indent="-342900">
              <a:buFont typeface="+mj-lt"/>
              <a:buAutoNum type="arabicPeriod"/>
            </a:pPr>
            <a:r>
              <a:rPr lang="en-IE" dirty="0"/>
              <a:t>HTTP - Hypertext Transfer Protocol</a:t>
            </a:r>
          </a:p>
          <a:p>
            <a:pPr marL="342900" indent="-342900">
              <a:buFont typeface="+mj-lt"/>
              <a:buAutoNum type="arabicPeriod"/>
            </a:pPr>
            <a:endParaRPr lang="en-IE" dirty="0"/>
          </a:p>
          <a:p>
            <a:pPr marL="342900" indent="-342900">
              <a:buFont typeface="+mj-lt"/>
              <a:buAutoNum type="arabicPeriod"/>
            </a:pPr>
            <a:endParaRPr lang="en-IE" dirty="0"/>
          </a:p>
          <a:p>
            <a:pPr marL="342900" indent="-342900">
              <a:buFont typeface="+mj-lt"/>
              <a:buAutoNum type="arabicPeriod"/>
            </a:pPr>
            <a:endParaRPr lang="en-IE" dirty="0"/>
          </a:p>
          <a:p>
            <a:pPr marL="342900" indent="-342900">
              <a:buFont typeface="+mj-lt"/>
              <a:buAutoNum type="arabicPeriod"/>
            </a:pPr>
            <a:endParaRPr lang="en-IE" dirty="0"/>
          </a:p>
          <a:p>
            <a:pPr marL="342900" indent="-342900">
              <a:buFont typeface="+mj-lt"/>
              <a:buAutoNum type="arabicPeriod"/>
            </a:pPr>
            <a:r>
              <a:rPr lang="en-IE" dirty="0"/>
              <a:t>HTML – Hypertext </a:t>
            </a:r>
            <a:r>
              <a:rPr lang="en-IE" dirty="0" err="1"/>
              <a:t>Markup</a:t>
            </a:r>
            <a:r>
              <a:rPr lang="en-IE" dirty="0"/>
              <a:t> Language </a:t>
            </a:r>
          </a:p>
        </p:txBody>
      </p:sp>
      <p:sp>
        <p:nvSpPr>
          <p:cNvPr id="2" name="TextBox 1">
            <a:extLst>
              <a:ext uri="{FF2B5EF4-FFF2-40B4-BE49-F238E27FC236}">
                <a16:creationId xmlns:a16="http://schemas.microsoft.com/office/drawing/2014/main" id="{859E2A0D-6D46-B14D-AAC2-80DBB4F9FDDD}"/>
              </a:ext>
            </a:extLst>
          </p:cNvPr>
          <p:cNvSpPr txBox="1"/>
          <p:nvPr/>
        </p:nvSpPr>
        <p:spPr>
          <a:xfrm>
            <a:off x="4964542" y="4420856"/>
            <a:ext cx="3528392" cy="2031325"/>
          </a:xfrm>
          <a:prstGeom prst="rect">
            <a:avLst/>
          </a:prstGeom>
          <a:solidFill>
            <a:schemeClr val="tx1"/>
          </a:solidFill>
        </p:spPr>
        <p:txBody>
          <a:bodyPr wrap="square" rtlCol="0">
            <a:spAutoFit/>
          </a:bodyPr>
          <a:lstStyle/>
          <a:p>
            <a:r>
              <a:rPr lang="en-US" sz="1400" dirty="0">
                <a:solidFill>
                  <a:srgbClr val="00B050"/>
                </a:solidFill>
                <a:latin typeface="Courier" pitchFamily="2" charset="0"/>
              </a:rPr>
              <a:t>&lt;html&gt;</a:t>
            </a:r>
          </a:p>
          <a:p>
            <a:r>
              <a:rPr lang="en-US" sz="1400" dirty="0">
                <a:solidFill>
                  <a:srgbClr val="00B050"/>
                </a:solidFill>
                <a:latin typeface="Courier" pitchFamily="2" charset="0"/>
              </a:rPr>
              <a:t>  &lt;head&gt;</a:t>
            </a:r>
          </a:p>
          <a:p>
            <a:r>
              <a:rPr lang="en-US" sz="1400" dirty="0">
                <a:solidFill>
                  <a:srgbClr val="00B050"/>
                </a:solidFill>
                <a:latin typeface="Courier" pitchFamily="2" charset="0"/>
              </a:rPr>
              <a:t>    &lt;title&gt;This is HTML&lt;/title&gt;</a:t>
            </a:r>
          </a:p>
          <a:p>
            <a:r>
              <a:rPr lang="en-US" sz="1400" dirty="0">
                <a:solidFill>
                  <a:srgbClr val="00B050"/>
                </a:solidFill>
                <a:latin typeface="Courier" pitchFamily="2" charset="0"/>
              </a:rPr>
              <a:t>  &lt;/head&gt;</a:t>
            </a:r>
          </a:p>
          <a:p>
            <a:r>
              <a:rPr lang="en-US" sz="1400" dirty="0">
                <a:solidFill>
                  <a:srgbClr val="00B050"/>
                </a:solidFill>
                <a:latin typeface="Courier" pitchFamily="2" charset="0"/>
              </a:rPr>
              <a:t>  &lt;body&gt;</a:t>
            </a:r>
          </a:p>
          <a:p>
            <a:r>
              <a:rPr lang="en-US" sz="1400" dirty="0">
                <a:solidFill>
                  <a:srgbClr val="00B050"/>
                </a:solidFill>
                <a:latin typeface="Courier" pitchFamily="2" charset="0"/>
              </a:rPr>
              <a:t>    &lt;h1&gt;A heading&lt;/h1&gt;</a:t>
            </a:r>
          </a:p>
          <a:p>
            <a:r>
              <a:rPr lang="en-US" sz="1400" dirty="0">
                <a:solidFill>
                  <a:srgbClr val="00B050"/>
                </a:solidFill>
                <a:latin typeface="Courier" pitchFamily="2" charset="0"/>
              </a:rPr>
              <a:t>    &lt;p&gt;A paragraph&lt;/p&gt;</a:t>
            </a:r>
          </a:p>
          <a:p>
            <a:r>
              <a:rPr lang="en-US" sz="1400" dirty="0">
                <a:solidFill>
                  <a:srgbClr val="00B050"/>
                </a:solidFill>
                <a:latin typeface="Courier" pitchFamily="2" charset="0"/>
              </a:rPr>
              <a:t>  &lt;/body&gt;</a:t>
            </a:r>
          </a:p>
          <a:p>
            <a:r>
              <a:rPr lang="en-US" sz="1400" dirty="0">
                <a:solidFill>
                  <a:srgbClr val="00B050"/>
                </a:solidFill>
                <a:latin typeface="Courier" pitchFamily="2" charset="0"/>
              </a:rPr>
              <a:t>&lt;/html&gt;</a:t>
            </a:r>
          </a:p>
        </p:txBody>
      </p:sp>
      <p:sp>
        <p:nvSpPr>
          <p:cNvPr id="13" name="TextBox 12">
            <a:extLst>
              <a:ext uri="{FF2B5EF4-FFF2-40B4-BE49-F238E27FC236}">
                <a16:creationId xmlns:a16="http://schemas.microsoft.com/office/drawing/2014/main" id="{A5A665E2-197E-A34E-9090-E9E4FC8F6004}"/>
              </a:ext>
            </a:extLst>
          </p:cNvPr>
          <p:cNvSpPr txBox="1"/>
          <p:nvPr/>
        </p:nvSpPr>
        <p:spPr>
          <a:xfrm>
            <a:off x="4964542" y="2257127"/>
            <a:ext cx="3528392" cy="307777"/>
          </a:xfrm>
          <a:prstGeom prst="rect">
            <a:avLst/>
          </a:prstGeom>
          <a:solidFill>
            <a:schemeClr val="tx1"/>
          </a:solidFill>
        </p:spPr>
        <p:txBody>
          <a:bodyPr wrap="square" rtlCol="0">
            <a:spAutoFit/>
          </a:bodyPr>
          <a:lstStyle/>
          <a:p>
            <a:r>
              <a:rPr lang="en-US" sz="1400" dirty="0">
                <a:solidFill>
                  <a:srgbClr val="00B050"/>
                </a:solidFill>
                <a:latin typeface="Courier" pitchFamily="2" charset="0"/>
              </a:rPr>
              <a:t>http://</a:t>
            </a:r>
            <a:r>
              <a:rPr lang="en-US" sz="1400" dirty="0" err="1">
                <a:solidFill>
                  <a:srgbClr val="00B050"/>
                </a:solidFill>
                <a:latin typeface="Courier" pitchFamily="2" charset="0"/>
              </a:rPr>
              <a:t>www.example.com</a:t>
            </a:r>
            <a:endParaRPr lang="en-US" sz="1400" dirty="0">
              <a:solidFill>
                <a:srgbClr val="00B050"/>
              </a:solidFill>
              <a:latin typeface="Courier" pitchFamily="2" charset="0"/>
            </a:endParaRPr>
          </a:p>
        </p:txBody>
      </p:sp>
      <p:sp>
        <p:nvSpPr>
          <p:cNvPr id="14" name="TextBox 13">
            <a:extLst>
              <a:ext uri="{FF2B5EF4-FFF2-40B4-BE49-F238E27FC236}">
                <a16:creationId xmlns:a16="http://schemas.microsoft.com/office/drawing/2014/main" id="{1537CC84-2BD6-4641-8AB0-1964B3AA77F6}"/>
              </a:ext>
            </a:extLst>
          </p:cNvPr>
          <p:cNvSpPr txBox="1"/>
          <p:nvPr/>
        </p:nvSpPr>
        <p:spPr>
          <a:xfrm>
            <a:off x="4964542" y="3059668"/>
            <a:ext cx="3528392" cy="738664"/>
          </a:xfrm>
          <a:prstGeom prst="rect">
            <a:avLst/>
          </a:prstGeom>
          <a:solidFill>
            <a:schemeClr val="tx1"/>
          </a:solidFill>
        </p:spPr>
        <p:txBody>
          <a:bodyPr wrap="square" rtlCol="0">
            <a:spAutoFit/>
          </a:bodyPr>
          <a:lstStyle/>
          <a:p>
            <a:r>
              <a:rPr lang="en-US" sz="1400" dirty="0">
                <a:solidFill>
                  <a:srgbClr val="00B050"/>
                </a:solidFill>
                <a:latin typeface="Courier" pitchFamily="2" charset="0"/>
              </a:rPr>
              <a:t>GET /</a:t>
            </a:r>
            <a:r>
              <a:rPr lang="en-US" sz="1400" dirty="0" err="1">
                <a:solidFill>
                  <a:srgbClr val="00B050"/>
                </a:solidFill>
                <a:latin typeface="Courier" pitchFamily="2" charset="0"/>
              </a:rPr>
              <a:t>page.html</a:t>
            </a:r>
            <a:r>
              <a:rPr lang="en-US" sz="1400" dirty="0">
                <a:solidFill>
                  <a:srgbClr val="00B050"/>
                </a:solidFill>
                <a:latin typeface="Courier" pitchFamily="2" charset="0"/>
              </a:rPr>
              <a:t> HTTP/1.1</a:t>
            </a:r>
          </a:p>
          <a:p>
            <a:endParaRPr lang="en-US" sz="1400" dirty="0">
              <a:solidFill>
                <a:srgbClr val="00B050"/>
              </a:solidFill>
              <a:latin typeface="Courier" pitchFamily="2" charset="0"/>
            </a:endParaRPr>
          </a:p>
          <a:p>
            <a:r>
              <a:rPr lang="en-US" sz="1400" dirty="0">
                <a:solidFill>
                  <a:srgbClr val="00B050"/>
                </a:solidFill>
                <a:latin typeface="Courier" pitchFamily="2" charset="0"/>
              </a:rPr>
              <a:t>HTTP/1.1 200 OK</a:t>
            </a:r>
          </a:p>
        </p:txBody>
      </p:sp>
    </p:spTree>
    <p:extLst>
      <p:ext uri="{BB962C8B-B14F-4D97-AF65-F5344CB8AC3E}">
        <p14:creationId xmlns:p14="http://schemas.microsoft.com/office/powerpoint/2010/main" val="491225936"/>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8" end="8"/>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13" end="13"/>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animBg="1"/>
      <p:bldP spid="1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5909310"/>
          </a:xfrm>
          <a:prstGeom prst="rect">
            <a:avLst/>
          </a:prstGeom>
          <a:noFill/>
        </p:spPr>
        <p:txBody>
          <a:bodyPr wrap="square" rtlCol="0">
            <a:spAutoFit/>
          </a:bodyPr>
          <a:lstStyle/>
          <a:p>
            <a:r>
              <a:rPr lang="en-IE" sz="3600" dirty="0"/>
              <a:t>How to enable HTTP/2 on your site?</a:t>
            </a:r>
          </a:p>
          <a:p>
            <a:endParaRPr lang="en-IE" dirty="0"/>
          </a:p>
          <a:p>
            <a:r>
              <a:rPr lang="en-IE" dirty="0"/>
              <a:t>Find your edge infrastructure (webserver, load balancer, CDN) and enable there.</a:t>
            </a:r>
          </a:p>
          <a:p>
            <a:endParaRPr lang="en-IE" dirty="0"/>
          </a:p>
          <a:p>
            <a:r>
              <a:rPr lang="en-IE" dirty="0"/>
              <a:t>For Apache that means adding this config:</a:t>
            </a:r>
          </a:p>
          <a:p>
            <a:endParaRPr lang="en-IE" dirty="0"/>
          </a:p>
          <a:p>
            <a:endParaRPr lang="en-IE" dirty="0"/>
          </a:p>
          <a:p>
            <a:endParaRPr lang="en-IE" dirty="0"/>
          </a:p>
          <a:p>
            <a:r>
              <a:rPr lang="en-IE" dirty="0"/>
              <a:t>For nginx it’s a simple as adding http2 to your listen directive on your HTTPS server:</a:t>
            </a:r>
          </a:p>
          <a:p>
            <a:endParaRPr lang="en-IE" dirty="0"/>
          </a:p>
          <a:p>
            <a:endParaRPr lang="en-IE" dirty="0"/>
          </a:p>
          <a:p>
            <a:endParaRPr lang="en-IE" dirty="0"/>
          </a:p>
          <a:p>
            <a:endParaRPr lang="en-IE" dirty="0"/>
          </a:p>
          <a:p>
            <a:r>
              <a:rPr lang="en-IE" dirty="0"/>
              <a:t>For IIS and most CDNs it is enabled by default – you may already be using it!</a:t>
            </a:r>
          </a:p>
          <a:p>
            <a:endParaRPr lang="en-IE" dirty="0"/>
          </a:p>
          <a:p>
            <a:r>
              <a:rPr lang="en-IE" dirty="0"/>
              <a:t>If your version of your web server supports HTTP/2 (and that’s a big if) then it’s a simple as that! And most sites should see immediate performance benefits.</a:t>
            </a:r>
          </a:p>
          <a:p>
            <a:endParaRPr lang="en-IE" dirty="0"/>
          </a:p>
          <a:p>
            <a:r>
              <a:rPr lang="en-IE" dirty="0"/>
              <a:t>However there are a number of subtleties and nuances (a whole book’s work!). To truly optimise for HTTP/2 may require changing development practices.</a:t>
            </a:r>
          </a:p>
        </p:txBody>
      </p:sp>
      <p:sp>
        <p:nvSpPr>
          <p:cNvPr id="5" name="TextBox 4">
            <a:extLst>
              <a:ext uri="{FF2B5EF4-FFF2-40B4-BE49-F238E27FC236}">
                <a16:creationId xmlns:a16="http://schemas.microsoft.com/office/drawing/2014/main" id="{AB91DA68-0551-AF4C-8231-DA2A8FB026A4}"/>
              </a:ext>
            </a:extLst>
          </p:cNvPr>
          <p:cNvSpPr txBox="1"/>
          <p:nvPr/>
        </p:nvSpPr>
        <p:spPr>
          <a:xfrm>
            <a:off x="1107966" y="3429000"/>
            <a:ext cx="6120680" cy="738664"/>
          </a:xfrm>
          <a:prstGeom prst="rect">
            <a:avLst/>
          </a:prstGeom>
          <a:solidFill>
            <a:schemeClr val="tx1"/>
          </a:solidFill>
        </p:spPr>
        <p:txBody>
          <a:bodyPr wrap="square" rtlCol="0">
            <a:spAutoFit/>
          </a:bodyPr>
          <a:lstStyle/>
          <a:p>
            <a:r>
              <a:rPr lang="en-IE" sz="1400" dirty="0">
                <a:solidFill>
                  <a:srgbClr val="00B050"/>
                </a:solidFill>
                <a:latin typeface="Courier" pitchFamily="2" charset="0"/>
              </a:rPr>
              <a:t>server {</a:t>
            </a:r>
          </a:p>
          <a:p>
            <a:r>
              <a:rPr lang="en-IE" sz="1400" dirty="0">
                <a:solidFill>
                  <a:srgbClr val="00B050"/>
                </a:solidFill>
                <a:latin typeface="Courier" pitchFamily="2" charset="0"/>
              </a:rPr>
              <a:t>    listen 443 </a:t>
            </a:r>
            <a:r>
              <a:rPr lang="en-IE" sz="1400" dirty="0" err="1">
                <a:solidFill>
                  <a:srgbClr val="00B050"/>
                </a:solidFill>
                <a:latin typeface="Courier" pitchFamily="2" charset="0"/>
              </a:rPr>
              <a:t>ssl</a:t>
            </a:r>
            <a:r>
              <a:rPr lang="en-IE" sz="1400" dirty="0">
                <a:solidFill>
                  <a:srgbClr val="00B050"/>
                </a:solidFill>
                <a:latin typeface="Courier" pitchFamily="2" charset="0"/>
              </a:rPr>
              <a:t> http2;</a:t>
            </a:r>
          </a:p>
          <a:p>
            <a:r>
              <a:rPr lang="en-IE" sz="1400" dirty="0">
                <a:solidFill>
                  <a:srgbClr val="00B050"/>
                </a:solidFill>
                <a:latin typeface="Courier" pitchFamily="2" charset="0"/>
              </a:rPr>
              <a:t>    listen [::]:443 </a:t>
            </a:r>
            <a:r>
              <a:rPr lang="en-IE" sz="1400" dirty="0" err="1">
                <a:solidFill>
                  <a:srgbClr val="00B050"/>
                </a:solidFill>
                <a:latin typeface="Courier" pitchFamily="2" charset="0"/>
              </a:rPr>
              <a:t>ssl</a:t>
            </a:r>
            <a:r>
              <a:rPr lang="en-IE" sz="1400" dirty="0">
                <a:solidFill>
                  <a:srgbClr val="00B050"/>
                </a:solidFill>
                <a:latin typeface="Courier" pitchFamily="2" charset="0"/>
              </a:rPr>
              <a:t> http2;</a:t>
            </a:r>
            <a:endParaRPr lang="pt" sz="1400" dirty="0">
              <a:solidFill>
                <a:srgbClr val="00B050"/>
              </a:solidFill>
              <a:latin typeface="Courier" pitchFamily="2" charset="0"/>
            </a:endParaRPr>
          </a:p>
        </p:txBody>
      </p:sp>
      <p:sp>
        <p:nvSpPr>
          <p:cNvPr id="7" name="TextBox 6">
            <a:extLst>
              <a:ext uri="{FF2B5EF4-FFF2-40B4-BE49-F238E27FC236}">
                <a16:creationId xmlns:a16="http://schemas.microsoft.com/office/drawing/2014/main" id="{C6D94D10-A452-B148-A4A3-2ECE1838B06A}"/>
              </a:ext>
            </a:extLst>
          </p:cNvPr>
          <p:cNvSpPr txBox="1"/>
          <p:nvPr/>
        </p:nvSpPr>
        <p:spPr>
          <a:xfrm>
            <a:off x="1107966" y="2329716"/>
            <a:ext cx="6120680" cy="523220"/>
          </a:xfrm>
          <a:prstGeom prst="rect">
            <a:avLst/>
          </a:prstGeom>
          <a:solidFill>
            <a:schemeClr val="tx1"/>
          </a:solidFill>
        </p:spPr>
        <p:txBody>
          <a:bodyPr wrap="square" rtlCol="0">
            <a:spAutoFit/>
          </a:bodyPr>
          <a:lstStyle/>
          <a:p>
            <a:r>
              <a:rPr lang="en-IE" sz="1400" dirty="0" err="1">
                <a:solidFill>
                  <a:srgbClr val="00B050"/>
                </a:solidFill>
                <a:latin typeface="Courier" pitchFamily="2" charset="0"/>
              </a:rPr>
              <a:t>LoadModule</a:t>
            </a:r>
            <a:r>
              <a:rPr lang="en-IE" sz="1400" dirty="0">
                <a:solidFill>
                  <a:srgbClr val="00B050"/>
                </a:solidFill>
                <a:latin typeface="Courier" pitchFamily="2" charset="0"/>
              </a:rPr>
              <a:t> http2_module modules/mod_http2.so</a:t>
            </a:r>
          </a:p>
          <a:p>
            <a:r>
              <a:rPr lang="en-IE" sz="1400" dirty="0">
                <a:solidFill>
                  <a:srgbClr val="00B050"/>
                </a:solidFill>
                <a:latin typeface="Courier" pitchFamily="2" charset="0"/>
              </a:rPr>
              <a:t>Protocols h2 http/1.1</a:t>
            </a:r>
          </a:p>
        </p:txBody>
      </p:sp>
    </p:spTree>
    <p:extLst>
      <p:ext uri="{BB962C8B-B14F-4D97-AF65-F5344CB8AC3E}">
        <p14:creationId xmlns:p14="http://schemas.microsoft.com/office/powerpoint/2010/main" val="1837504172"/>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8" end="8"/>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5450851"/>
          </a:xfrm>
          <a:prstGeom prst="rect">
            <a:avLst/>
          </a:prstGeom>
          <a:noFill/>
        </p:spPr>
        <p:txBody>
          <a:bodyPr wrap="square" rtlCol="0">
            <a:spAutoFit/>
          </a:bodyPr>
          <a:lstStyle/>
          <a:p>
            <a:r>
              <a:rPr lang="en-IE" sz="3600" dirty="0"/>
              <a:t>Security implications of HTTP/2?</a:t>
            </a:r>
          </a:p>
          <a:p>
            <a:endParaRPr lang="en-IE" dirty="0"/>
          </a:p>
          <a:p>
            <a:pPr>
              <a:lnSpc>
                <a:spcPct val="150000"/>
              </a:lnSpc>
            </a:pPr>
            <a:r>
              <a:rPr lang="en-IE" b="1" dirty="0"/>
              <a:t>HTTP/2 requires some thought on security side:</a:t>
            </a:r>
          </a:p>
          <a:p>
            <a:pPr marL="285750" indent="-285750">
              <a:lnSpc>
                <a:spcPct val="150000"/>
              </a:lnSpc>
              <a:buFont typeface="Arial" panose="020B0604020202020204" pitchFamily="34" charset="0"/>
              <a:buChar char="•"/>
            </a:pPr>
            <a:r>
              <a:rPr lang="en-IE" dirty="0"/>
              <a:t>Binary format is more difficult to read (for humans – not for computers)</a:t>
            </a:r>
          </a:p>
          <a:p>
            <a:pPr marL="285750" indent="-285750">
              <a:lnSpc>
                <a:spcPct val="150000"/>
              </a:lnSpc>
              <a:buFont typeface="Arial" panose="020B0604020202020204" pitchFamily="34" charset="0"/>
              <a:buChar char="•"/>
            </a:pPr>
            <a:r>
              <a:rPr lang="en-IE" dirty="0"/>
              <a:t>HPACK compressed format requires tracking state</a:t>
            </a:r>
          </a:p>
          <a:p>
            <a:pPr marL="285750" indent="-285750">
              <a:lnSpc>
                <a:spcPct val="150000"/>
              </a:lnSpc>
              <a:buFont typeface="Arial" panose="020B0604020202020204" pitchFamily="34" charset="0"/>
              <a:buChar char="•"/>
            </a:pPr>
            <a:r>
              <a:rPr lang="en-IE" dirty="0"/>
              <a:t>Always encrypted (for browser traffic)</a:t>
            </a:r>
          </a:p>
          <a:p>
            <a:pPr marL="285750" indent="-285750">
              <a:lnSpc>
                <a:spcPct val="150000"/>
              </a:lnSpc>
              <a:buFont typeface="Arial" panose="020B0604020202020204" pitchFamily="34" charset="0"/>
              <a:buChar char="•"/>
            </a:pPr>
            <a:r>
              <a:rPr lang="en-IE" dirty="0"/>
              <a:t>Support may not be available on network tools</a:t>
            </a:r>
          </a:p>
          <a:p>
            <a:pPr marL="285750" indent="-285750">
              <a:lnSpc>
                <a:spcPct val="150000"/>
              </a:lnSpc>
              <a:buFont typeface="Arial" panose="020B0604020202020204" pitchFamily="34" charset="0"/>
              <a:buChar char="•"/>
            </a:pPr>
            <a:r>
              <a:rPr lang="en-IE" dirty="0"/>
              <a:t>Implementation issues (e.g. recent Microsoft vulnerability)</a:t>
            </a:r>
          </a:p>
          <a:p>
            <a:pPr marL="285750" indent="-285750">
              <a:lnSpc>
                <a:spcPct val="150000"/>
              </a:lnSpc>
              <a:buFont typeface="Arial" panose="020B0604020202020204" pitchFamily="34" charset="0"/>
              <a:buChar char="•"/>
            </a:pPr>
            <a:r>
              <a:rPr lang="en-IE" dirty="0"/>
              <a:t>Connection coalescing can lead to interesting issues</a:t>
            </a:r>
          </a:p>
          <a:p>
            <a:pPr>
              <a:lnSpc>
                <a:spcPct val="150000"/>
              </a:lnSpc>
            </a:pPr>
            <a:endParaRPr lang="en-IE" dirty="0"/>
          </a:p>
          <a:p>
            <a:pPr>
              <a:lnSpc>
                <a:spcPct val="150000"/>
              </a:lnSpc>
            </a:pPr>
            <a:r>
              <a:rPr lang="en-IE" b="1" dirty="0"/>
              <a:t>On plus side:</a:t>
            </a:r>
          </a:p>
          <a:p>
            <a:pPr marL="285750" indent="-285750">
              <a:lnSpc>
                <a:spcPct val="150000"/>
              </a:lnSpc>
              <a:buFont typeface="Arial" panose="020B0604020202020204" pitchFamily="34" charset="0"/>
              <a:buChar char="•"/>
            </a:pPr>
            <a:r>
              <a:rPr lang="en-IE" dirty="0"/>
              <a:t>Always encrypted (for browser traffic) and mandates strong TLS encryption</a:t>
            </a:r>
          </a:p>
          <a:p>
            <a:pPr marL="285750" indent="-285750">
              <a:lnSpc>
                <a:spcPct val="150000"/>
              </a:lnSpc>
              <a:buFont typeface="Arial" panose="020B0604020202020204" pitchFamily="34" charset="0"/>
              <a:buChar char="•"/>
            </a:pPr>
            <a:r>
              <a:rPr lang="en-IE" dirty="0"/>
              <a:t>Reduces chance of line break attacks and other text interpretation errors</a:t>
            </a:r>
          </a:p>
        </p:txBody>
      </p:sp>
    </p:spTree>
    <p:extLst>
      <p:ext uri="{BB962C8B-B14F-4D97-AF65-F5344CB8AC3E}">
        <p14:creationId xmlns:p14="http://schemas.microsoft.com/office/powerpoint/2010/main" val="644289865"/>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bldLvl="2"/>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323528" y="188640"/>
            <a:ext cx="6120680" cy="646331"/>
          </a:xfrm>
          <a:prstGeom prst="rect">
            <a:avLst/>
          </a:prstGeom>
          <a:noFill/>
        </p:spPr>
        <p:txBody>
          <a:bodyPr wrap="square" rtlCol="0">
            <a:spAutoFit/>
          </a:bodyPr>
          <a:lstStyle/>
          <a:p>
            <a:pPr>
              <a:spcAft>
                <a:spcPts val="3600"/>
              </a:spcAft>
            </a:pPr>
            <a:r>
              <a:rPr lang="en-IE" sz="3600" dirty="0"/>
              <a:t>HTTP/3 and QUIC</a:t>
            </a:r>
          </a:p>
        </p:txBody>
      </p:sp>
      <p:pic>
        <p:nvPicPr>
          <p:cNvPr id="2" name="Picture 1">
            <a:extLst>
              <a:ext uri="{FF2B5EF4-FFF2-40B4-BE49-F238E27FC236}">
                <a16:creationId xmlns:a16="http://schemas.microsoft.com/office/drawing/2014/main" id="{454F5028-A671-D847-AD97-95946CFB803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48494" y="891548"/>
            <a:ext cx="5407682" cy="5074903"/>
          </a:xfrm>
          <a:prstGeom prst="rect">
            <a:avLst/>
          </a:prstGeom>
        </p:spPr>
      </p:pic>
      <p:sp>
        <p:nvSpPr>
          <p:cNvPr id="4" name="TextBox 3">
            <a:extLst>
              <a:ext uri="{FF2B5EF4-FFF2-40B4-BE49-F238E27FC236}">
                <a16:creationId xmlns:a16="http://schemas.microsoft.com/office/drawing/2014/main" id="{1FCA9C57-A3EA-E04C-9031-50BB7EE7AE57}"/>
              </a:ext>
            </a:extLst>
          </p:cNvPr>
          <p:cNvSpPr txBox="1"/>
          <p:nvPr/>
        </p:nvSpPr>
        <p:spPr>
          <a:xfrm>
            <a:off x="0" y="6309320"/>
            <a:ext cx="6444208" cy="307777"/>
          </a:xfrm>
          <a:prstGeom prst="rect">
            <a:avLst/>
          </a:prstGeom>
          <a:noFill/>
        </p:spPr>
        <p:txBody>
          <a:bodyPr wrap="square" rtlCol="0">
            <a:spAutoFit/>
          </a:bodyPr>
          <a:lstStyle/>
          <a:p>
            <a:r>
              <a:rPr lang="en-US" sz="1400" i="1" dirty="0"/>
              <a:t>Image credit: </a:t>
            </a:r>
            <a:r>
              <a:rPr lang="en-IE" sz="1400" i="1" dirty="0">
                <a:hlinkClick r:id="rId3"/>
              </a:rPr>
              <a:t>http://www.commitstrip.com/en/2018/11/15/http-3/?</a:t>
            </a:r>
            <a:endParaRPr lang="en-IE" sz="1400" i="1" dirty="0"/>
          </a:p>
        </p:txBody>
      </p:sp>
    </p:spTree>
    <p:extLst>
      <p:ext uri="{BB962C8B-B14F-4D97-AF65-F5344CB8AC3E}">
        <p14:creationId xmlns:p14="http://schemas.microsoft.com/office/powerpoint/2010/main" val="9706510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5400600" cy="646331"/>
          </a:xfrm>
          <a:prstGeom prst="rect">
            <a:avLst/>
          </a:prstGeom>
          <a:noFill/>
        </p:spPr>
        <p:txBody>
          <a:bodyPr wrap="square" rtlCol="0">
            <a:spAutoFit/>
          </a:bodyPr>
          <a:lstStyle/>
          <a:p>
            <a:r>
              <a:rPr lang="en-IE" sz="3600" dirty="0"/>
              <a:t>What’s wrong with HTTP/2?</a:t>
            </a:r>
          </a:p>
        </p:txBody>
      </p:sp>
      <p:pic>
        <p:nvPicPr>
          <p:cNvPr id="2" name="Picture 1">
            <a:extLst>
              <a:ext uri="{FF2B5EF4-FFF2-40B4-BE49-F238E27FC236}">
                <a16:creationId xmlns:a16="http://schemas.microsoft.com/office/drawing/2014/main" id="{BB710BE4-3742-1C40-A173-1EB79DFD42F5}"/>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492490" y="1484328"/>
            <a:ext cx="3255974" cy="4864952"/>
          </a:xfrm>
          <a:prstGeom prst="rect">
            <a:avLst/>
          </a:prstGeom>
        </p:spPr>
      </p:pic>
      <p:sp>
        <p:nvSpPr>
          <p:cNvPr id="5" name="TextBox 4">
            <a:extLst>
              <a:ext uri="{FF2B5EF4-FFF2-40B4-BE49-F238E27FC236}">
                <a16:creationId xmlns:a16="http://schemas.microsoft.com/office/drawing/2014/main" id="{7023A680-F85E-BC4B-B85B-9F67167276BE}"/>
              </a:ext>
            </a:extLst>
          </p:cNvPr>
          <p:cNvSpPr txBox="1"/>
          <p:nvPr/>
        </p:nvSpPr>
        <p:spPr>
          <a:xfrm>
            <a:off x="451930" y="1412776"/>
            <a:ext cx="4984166" cy="5035353"/>
          </a:xfrm>
          <a:prstGeom prst="rect">
            <a:avLst/>
          </a:prstGeom>
          <a:noFill/>
        </p:spPr>
        <p:txBody>
          <a:bodyPr wrap="square" rtlCol="0">
            <a:spAutoFit/>
          </a:bodyPr>
          <a:lstStyle/>
          <a:p>
            <a:pPr>
              <a:lnSpc>
                <a:spcPct val="150000"/>
              </a:lnSpc>
            </a:pPr>
            <a:r>
              <a:rPr lang="en-IE" dirty="0"/>
              <a:t>HTTP/2 was still based on TCP</a:t>
            </a:r>
          </a:p>
          <a:p>
            <a:pPr>
              <a:lnSpc>
                <a:spcPct val="150000"/>
              </a:lnSpc>
            </a:pPr>
            <a:endParaRPr lang="en-IE" dirty="0"/>
          </a:p>
          <a:p>
            <a:pPr>
              <a:lnSpc>
                <a:spcPct val="150000"/>
              </a:lnSpc>
            </a:pPr>
            <a:r>
              <a:rPr lang="en-IE" dirty="0"/>
              <a:t>While TCP is a very well used, stable, protocol it has a number of inefficiencies:</a:t>
            </a:r>
          </a:p>
          <a:p>
            <a:pPr marL="285750" indent="-285750">
              <a:lnSpc>
                <a:spcPct val="150000"/>
              </a:lnSpc>
              <a:buFont typeface="Arial" panose="020B0604020202020204" pitchFamily="34" charset="0"/>
              <a:buChar char="•"/>
            </a:pPr>
            <a:r>
              <a:rPr lang="en-IE" dirty="0"/>
              <a:t>Guaranteed delivery at connection level</a:t>
            </a:r>
          </a:p>
          <a:p>
            <a:pPr marL="285750" indent="-285750">
              <a:lnSpc>
                <a:spcPct val="150000"/>
              </a:lnSpc>
              <a:buFont typeface="Arial" panose="020B0604020202020204" pitchFamily="34" charset="0"/>
              <a:buChar char="•"/>
            </a:pPr>
            <a:r>
              <a:rPr lang="en-IE" dirty="0"/>
              <a:t>Long set-up time esp. when combined with TLS</a:t>
            </a:r>
          </a:p>
          <a:p>
            <a:pPr marL="285750" indent="-285750">
              <a:lnSpc>
                <a:spcPct val="150000"/>
              </a:lnSpc>
              <a:buFont typeface="Arial" panose="020B0604020202020204" pitchFamily="34" charset="0"/>
              <a:buChar char="•"/>
            </a:pPr>
            <a:r>
              <a:rPr lang="en-IE" dirty="0"/>
              <a:t>Very cautious (TCP slow start)</a:t>
            </a:r>
          </a:p>
          <a:p>
            <a:pPr marL="285750" indent="-285750">
              <a:lnSpc>
                <a:spcPct val="150000"/>
              </a:lnSpc>
              <a:buFont typeface="Arial" panose="020B0604020202020204" pitchFamily="34" charset="0"/>
              <a:buChar char="•"/>
            </a:pPr>
            <a:r>
              <a:rPr lang="en-IE" dirty="0"/>
              <a:t>Reacts badly to packet loss</a:t>
            </a:r>
          </a:p>
          <a:p>
            <a:pPr marL="285750" indent="-285750">
              <a:lnSpc>
                <a:spcPct val="150000"/>
              </a:lnSpc>
              <a:buFont typeface="Arial" panose="020B0604020202020204" pitchFamily="34" charset="0"/>
              <a:buChar char="•"/>
            </a:pPr>
            <a:r>
              <a:rPr lang="en-IE" dirty="0"/>
              <a:t>Ossification</a:t>
            </a:r>
          </a:p>
          <a:p>
            <a:pPr marL="285750" indent="-285750">
              <a:lnSpc>
                <a:spcPct val="150000"/>
              </a:lnSpc>
              <a:buFont typeface="Arial" panose="020B0604020202020204" pitchFamily="34" charset="0"/>
              <a:buChar char="•"/>
            </a:pPr>
            <a:endParaRPr lang="en-IE" dirty="0"/>
          </a:p>
          <a:p>
            <a:pPr>
              <a:lnSpc>
                <a:spcPct val="150000"/>
              </a:lnSpc>
            </a:pPr>
            <a:r>
              <a:rPr lang="en-IE" dirty="0"/>
              <a:t>Google invented QUIC to address these issues</a:t>
            </a:r>
          </a:p>
          <a:p>
            <a:pPr marL="285750" indent="-285750">
              <a:lnSpc>
                <a:spcPct val="150000"/>
              </a:lnSpc>
              <a:buFont typeface="Arial" panose="020B0604020202020204" pitchFamily="34" charset="0"/>
              <a:buChar char="•"/>
            </a:pPr>
            <a:endParaRPr lang="en-IE" dirty="0"/>
          </a:p>
        </p:txBody>
      </p:sp>
      <p:pic>
        <p:nvPicPr>
          <p:cNvPr id="1026" name="Picture 2" descr="https://i.redd.it/qh4d5zjipjbz.png">
            <a:extLst>
              <a:ext uri="{FF2B5EF4-FFF2-40B4-BE49-F238E27FC236}">
                <a16:creationId xmlns:a16="http://schemas.microsoft.com/office/drawing/2014/main" id="{A24907EB-A7C6-4A23-8876-C76F1A0B9FE3}"/>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2051720" y="1820664"/>
            <a:ext cx="4743450" cy="4219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0030448"/>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1026"/>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7560840" cy="2957861"/>
          </a:xfrm>
          <a:prstGeom prst="rect">
            <a:avLst/>
          </a:prstGeom>
          <a:noFill/>
        </p:spPr>
        <p:txBody>
          <a:bodyPr wrap="square" rtlCol="0">
            <a:spAutoFit/>
          </a:bodyPr>
          <a:lstStyle/>
          <a:p>
            <a:r>
              <a:rPr lang="en-IE" sz="3600" dirty="0"/>
              <a:t>What is QUIC and HTTP/3?</a:t>
            </a:r>
          </a:p>
          <a:p>
            <a:endParaRPr lang="en-IE" dirty="0"/>
          </a:p>
          <a:p>
            <a:pPr>
              <a:lnSpc>
                <a:spcPct val="150000"/>
              </a:lnSpc>
            </a:pPr>
            <a:r>
              <a:rPr lang="en-IE" dirty="0"/>
              <a:t>QUIC is a UDP-based replacement for:</a:t>
            </a:r>
          </a:p>
          <a:p>
            <a:pPr marL="285750" indent="-285750">
              <a:lnSpc>
                <a:spcPct val="150000"/>
              </a:lnSpc>
              <a:buFont typeface="Arial" panose="020B0604020202020204" pitchFamily="34" charset="0"/>
              <a:buChar char="•"/>
            </a:pPr>
            <a:r>
              <a:rPr lang="en-IE" dirty="0"/>
              <a:t>TCP</a:t>
            </a:r>
          </a:p>
          <a:p>
            <a:pPr marL="285750" indent="-285750">
              <a:lnSpc>
                <a:spcPct val="150000"/>
              </a:lnSpc>
              <a:buFont typeface="Arial" panose="020B0604020202020204" pitchFamily="34" charset="0"/>
              <a:buChar char="•"/>
            </a:pPr>
            <a:r>
              <a:rPr lang="en-IE" dirty="0"/>
              <a:t>Most of HTTPS (though uses most of TLSv1.3)</a:t>
            </a:r>
          </a:p>
          <a:p>
            <a:pPr marL="285750" indent="-285750">
              <a:lnSpc>
                <a:spcPct val="150000"/>
              </a:lnSpc>
              <a:buFont typeface="Arial" panose="020B0604020202020204" pitchFamily="34" charset="0"/>
              <a:buChar char="•"/>
            </a:pPr>
            <a:r>
              <a:rPr lang="en-IE" dirty="0"/>
              <a:t>Parts of HTTP/2</a:t>
            </a:r>
          </a:p>
          <a:p>
            <a:pPr>
              <a:lnSpc>
                <a:spcPct val="150000"/>
              </a:lnSpc>
            </a:pPr>
            <a:r>
              <a:rPr lang="en-IE" dirty="0"/>
              <a:t>HTTP/3 is a lighter variant of HTTP/2 without transport level parts.</a:t>
            </a:r>
          </a:p>
        </p:txBody>
      </p:sp>
      <p:pic>
        <p:nvPicPr>
          <p:cNvPr id="5" name="Picture 4">
            <a:extLst>
              <a:ext uri="{FF2B5EF4-FFF2-40B4-BE49-F238E27FC236}">
                <a16:creationId xmlns:a16="http://schemas.microsoft.com/office/drawing/2014/main" id="{48A50CFC-28FC-5640-B4C7-B9AA9BA861C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257300" y="3429000"/>
            <a:ext cx="6629400" cy="3454400"/>
          </a:xfrm>
          <a:prstGeom prst="rect">
            <a:avLst/>
          </a:prstGeom>
        </p:spPr>
      </p:pic>
    </p:spTree>
    <p:extLst>
      <p:ext uri="{BB962C8B-B14F-4D97-AF65-F5344CB8AC3E}">
        <p14:creationId xmlns:p14="http://schemas.microsoft.com/office/powerpoint/2010/main" val="234212716"/>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7560840" cy="5450851"/>
          </a:xfrm>
          <a:prstGeom prst="rect">
            <a:avLst/>
          </a:prstGeom>
          <a:noFill/>
        </p:spPr>
        <p:txBody>
          <a:bodyPr wrap="square" rtlCol="0">
            <a:spAutoFit/>
          </a:bodyPr>
          <a:lstStyle/>
          <a:p>
            <a:r>
              <a:rPr lang="en-IE" sz="3600" dirty="0"/>
              <a:t>Benefits of QUIC</a:t>
            </a:r>
          </a:p>
          <a:p>
            <a:endParaRPr lang="en-IE" dirty="0"/>
          </a:p>
          <a:p>
            <a:pPr>
              <a:lnSpc>
                <a:spcPct val="150000"/>
              </a:lnSpc>
            </a:pPr>
            <a:r>
              <a:rPr lang="en-IE" dirty="0"/>
              <a:t>QUIC was designed with the following principals in mind:</a:t>
            </a:r>
          </a:p>
          <a:p>
            <a:pPr marL="285750" indent="-285750">
              <a:lnSpc>
                <a:spcPct val="150000"/>
              </a:lnSpc>
              <a:buFont typeface="Arial" panose="020B0604020202020204" pitchFamily="34" charset="0"/>
              <a:buChar char="•"/>
            </a:pPr>
            <a:r>
              <a:rPr lang="en-IE" dirty="0"/>
              <a:t>Dramatically reduced connection establishment time</a:t>
            </a:r>
          </a:p>
          <a:p>
            <a:pPr marL="285750" indent="-285750">
              <a:lnSpc>
                <a:spcPct val="150000"/>
              </a:lnSpc>
              <a:buFont typeface="Arial" panose="020B0604020202020204" pitchFamily="34" charset="0"/>
              <a:buChar char="•"/>
            </a:pPr>
            <a:r>
              <a:rPr lang="en-IE" dirty="0"/>
              <a:t>Improved congestion control</a:t>
            </a:r>
          </a:p>
          <a:p>
            <a:pPr marL="285750" indent="-285750">
              <a:lnSpc>
                <a:spcPct val="150000"/>
              </a:lnSpc>
              <a:buFont typeface="Arial" panose="020B0604020202020204" pitchFamily="34" charset="0"/>
              <a:buChar char="•"/>
            </a:pPr>
            <a:r>
              <a:rPr lang="en-IE" dirty="0"/>
              <a:t>Multiplexing without HOL line blocking</a:t>
            </a:r>
          </a:p>
          <a:p>
            <a:pPr marL="285750" indent="-285750">
              <a:lnSpc>
                <a:spcPct val="150000"/>
              </a:lnSpc>
              <a:buFont typeface="Arial" panose="020B0604020202020204" pitchFamily="34" charset="0"/>
              <a:buChar char="•"/>
            </a:pPr>
            <a:r>
              <a:rPr lang="en-IE" dirty="0"/>
              <a:t>Forward error correction</a:t>
            </a:r>
          </a:p>
          <a:p>
            <a:pPr marL="285750" indent="-285750">
              <a:lnSpc>
                <a:spcPct val="150000"/>
              </a:lnSpc>
              <a:buFont typeface="Arial" panose="020B0604020202020204" pitchFamily="34" charset="0"/>
              <a:buChar char="•"/>
            </a:pPr>
            <a:r>
              <a:rPr lang="en-IE" dirty="0"/>
              <a:t>Connection migration</a:t>
            </a:r>
          </a:p>
          <a:p>
            <a:pPr marL="285750" indent="-285750">
              <a:lnSpc>
                <a:spcPct val="150000"/>
              </a:lnSpc>
              <a:buFont typeface="Arial" panose="020B0604020202020204" pitchFamily="34" charset="0"/>
              <a:buChar char="•"/>
            </a:pPr>
            <a:endParaRPr lang="en-IE" dirty="0"/>
          </a:p>
          <a:p>
            <a:pPr>
              <a:lnSpc>
                <a:spcPct val="150000"/>
              </a:lnSpc>
            </a:pPr>
            <a:r>
              <a:rPr lang="en-IE" dirty="0"/>
              <a:t>HTTP/3 is but the first use case of QUIC – others are expected to follow.</a:t>
            </a:r>
          </a:p>
          <a:p>
            <a:pPr>
              <a:lnSpc>
                <a:spcPct val="150000"/>
              </a:lnSpc>
            </a:pPr>
            <a:endParaRPr lang="en-IE" dirty="0"/>
          </a:p>
          <a:p>
            <a:pPr>
              <a:lnSpc>
                <a:spcPct val="150000"/>
              </a:lnSpc>
            </a:pPr>
            <a:r>
              <a:rPr lang="en-IE" dirty="0"/>
              <a:t>QUIC is being position an alternative to TCP but to avoid the ossification issues of TCP, QUIC will be based in user space and be almost entirely encrypted.</a:t>
            </a:r>
          </a:p>
        </p:txBody>
      </p:sp>
    </p:spTree>
    <p:extLst>
      <p:ext uri="{BB962C8B-B14F-4D97-AF65-F5344CB8AC3E}">
        <p14:creationId xmlns:p14="http://schemas.microsoft.com/office/powerpoint/2010/main" val="3672869925"/>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7560840" cy="5355312"/>
          </a:xfrm>
          <a:prstGeom prst="rect">
            <a:avLst/>
          </a:prstGeom>
          <a:noFill/>
        </p:spPr>
        <p:txBody>
          <a:bodyPr wrap="square" rtlCol="0">
            <a:spAutoFit/>
          </a:bodyPr>
          <a:lstStyle/>
          <a:p>
            <a:r>
              <a:rPr lang="en-IE" sz="3600" dirty="0"/>
              <a:t>Using Encryption to beat Ossification</a:t>
            </a:r>
          </a:p>
          <a:p>
            <a:endParaRPr lang="en-IE" dirty="0"/>
          </a:p>
          <a:p>
            <a:pPr marL="285750" indent="-285750">
              <a:buFont typeface="Arial" panose="020B0604020202020204" pitchFamily="34" charset="0"/>
              <a:buChar char="•"/>
            </a:pPr>
            <a:r>
              <a:rPr lang="en-IE" dirty="0"/>
              <a:t>QUIC is almost entirely encrypted compared to TCP</a:t>
            </a:r>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endParaRPr lang="en-IE" dirty="0"/>
          </a:p>
          <a:p>
            <a:pPr marL="285750" indent="-285750">
              <a:buFont typeface="Arial" panose="020B0604020202020204" pitchFamily="34" charset="0"/>
              <a:buChar char="•"/>
            </a:pPr>
            <a:r>
              <a:rPr lang="en-IE" dirty="0"/>
              <a:t>1 bit (the spin bit) has been proposed, which will alternate at client or servers request, to allow network operators to have some visibility of QUIC traffic. It is controversial so may not even be approved.</a:t>
            </a:r>
          </a:p>
        </p:txBody>
      </p:sp>
      <p:pic>
        <p:nvPicPr>
          <p:cNvPr id="2" name="Picture 1">
            <a:extLst>
              <a:ext uri="{FF2B5EF4-FFF2-40B4-BE49-F238E27FC236}">
                <a16:creationId xmlns:a16="http://schemas.microsoft.com/office/drawing/2014/main" id="{1EDA194C-F7D5-094A-A1D4-5758CF901EA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37828" y="2281271"/>
            <a:ext cx="7668344" cy="2295458"/>
          </a:xfrm>
          <a:prstGeom prst="rect">
            <a:avLst/>
          </a:prstGeom>
        </p:spPr>
      </p:pic>
      <p:sp>
        <p:nvSpPr>
          <p:cNvPr id="3" name="TextBox 2">
            <a:extLst>
              <a:ext uri="{FF2B5EF4-FFF2-40B4-BE49-F238E27FC236}">
                <a16:creationId xmlns:a16="http://schemas.microsoft.com/office/drawing/2014/main" id="{4C7E3E0E-1E32-A948-9E55-1A48296F85B4}"/>
              </a:ext>
            </a:extLst>
          </p:cNvPr>
          <p:cNvSpPr txBox="1"/>
          <p:nvPr/>
        </p:nvSpPr>
        <p:spPr>
          <a:xfrm>
            <a:off x="125252" y="6309320"/>
            <a:ext cx="8280920" cy="307777"/>
          </a:xfrm>
          <a:prstGeom prst="rect">
            <a:avLst/>
          </a:prstGeom>
          <a:noFill/>
        </p:spPr>
        <p:txBody>
          <a:bodyPr wrap="square" rtlCol="0">
            <a:spAutoFit/>
          </a:bodyPr>
          <a:lstStyle/>
          <a:p>
            <a:r>
              <a:rPr lang="en-US" sz="1400" i="1" dirty="0"/>
              <a:t>Image credit: </a:t>
            </a:r>
            <a:r>
              <a:rPr lang="en-IE" sz="1400" i="1" dirty="0">
                <a:hlinkClick r:id="rId3"/>
              </a:rPr>
              <a:t>https://calendar.perfplanet.com/2018/quic-and-http-3-too-big-to-fail/</a:t>
            </a:r>
            <a:endParaRPr lang="en-US" sz="1400" i="1" dirty="0"/>
          </a:p>
        </p:txBody>
      </p:sp>
    </p:spTree>
    <p:extLst>
      <p:ext uri="{BB962C8B-B14F-4D97-AF65-F5344CB8AC3E}">
        <p14:creationId xmlns:p14="http://schemas.microsoft.com/office/powerpoint/2010/main" val="2810225761"/>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7560840" cy="6281848"/>
          </a:xfrm>
          <a:prstGeom prst="rect">
            <a:avLst/>
          </a:prstGeom>
          <a:noFill/>
        </p:spPr>
        <p:txBody>
          <a:bodyPr wrap="square" rtlCol="0">
            <a:spAutoFit/>
          </a:bodyPr>
          <a:lstStyle/>
          <a:p>
            <a:r>
              <a:rPr lang="en-IE" sz="3600" dirty="0"/>
              <a:t>When will QUIC arrive?</a:t>
            </a:r>
          </a:p>
          <a:p>
            <a:endParaRPr lang="en-IE" dirty="0"/>
          </a:p>
          <a:p>
            <a:pPr>
              <a:lnSpc>
                <a:spcPct val="150000"/>
              </a:lnSpc>
            </a:pPr>
            <a:r>
              <a:rPr lang="en-IE" dirty="0"/>
              <a:t>Google QUIC (aka gQUIC) is already here if using Chrome and Google sites:</a:t>
            </a:r>
          </a:p>
          <a:p>
            <a:pPr>
              <a:lnSpc>
                <a:spcPct val="150000"/>
              </a:lnSpc>
            </a:pPr>
            <a:endParaRPr lang="en-IE" dirty="0"/>
          </a:p>
          <a:p>
            <a:pPr>
              <a:lnSpc>
                <a:spcPct val="150000"/>
              </a:lnSpc>
            </a:pPr>
            <a:endParaRPr lang="en-IE" dirty="0"/>
          </a:p>
          <a:p>
            <a:pPr>
              <a:lnSpc>
                <a:spcPct val="150000"/>
              </a:lnSpc>
            </a:pPr>
            <a:endParaRPr lang="en-IE" dirty="0"/>
          </a:p>
          <a:p>
            <a:pPr>
              <a:lnSpc>
                <a:spcPct val="150000"/>
              </a:lnSpc>
            </a:pPr>
            <a:endParaRPr lang="en-IE" dirty="0"/>
          </a:p>
          <a:p>
            <a:pPr>
              <a:lnSpc>
                <a:spcPct val="150000"/>
              </a:lnSpc>
            </a:pPr>
            <a:endParaRPr lang="en-IE" dirty="0"/>
          </a:p>
          <a:p>
            <a:pPr>
              <a:lnSpc>
                <a:spcPct val="150000"/>
              </a:lnSpc>
            </a:pPr>
            <a:endParaRPr lang="en-IE" dirty="0"/>
          </a:p>
          <a:p>
            <a:pPr>
              <a:lnSpc>
                <a:spcPct val="150000"/>
              </a:lnSpc>
            </a:pPr>
            <a:endParaRPr lang="en-IE" dirty="0"/>
          </a:p>
          <a:p>
            <a:pPr>
              <a:lnSpc>
                <a:spcPct val="150000"/>
              </a:lnSpc>
            </a:pPr>
            <a:r>
              <a:rPr lang="en-IE" dirty="0"/>
              <a:t>IETF QUIC (including HTTP/3) is due to be completed by July 2019 (but has been delayed before!), and then it will take a few months to officially approve.</a:t>
            </a:r>
          </a:p>
          <a:p>
            <a:pPr>
              <a:lnSpc>
                <a:spcPct val="150000"/>
              </a:lnSpc>
            </a:pPr>
            <a:endParaRPr lang="en-IE" dirty="0"/>
          </a:p>
          <a:p>
            <a:pPr>
              <a:lnSpc>
                <a:spcPct val="150000"/>
              </a:lnSpc>
            </a:pPr>
            <a:r>
              <a:rPr lang="en-IE" dirty="0"/>
              <a:t>However implementations do not yet exist for popular web servers (Nginx, Apache) and will require changes to TLS libraries.</a:t>
            </a:r>
          </a:p>
        </p:txBody>
      </p:sp>
      <p:pic>
        <p:nvPicPr>
          <p:cNvPr id="2" name="Picture 1">
            <a:extLst>
              <a:ext uri="{FF2B5EF4-FFF2-40B4-BE49-F238E27FC236}">
                <a16:creationId xmlns:a16="http://schemas.microsoft.com/office/drawing/2014/main" id="{FA0CC618-28D4-E542-991F-C9916E9A812F}"/>
              </a:ext>
            </a:extLst>
          </p:cNvPr>
          <p:cNvPicPr>
            <a:picLocks noChangeAspect="1"/>
          </p:cNvPicPr>
          <p:nvPr/>
        </p:nvPicPr>
        <p:blipFill>
          <a:blip r:embed="rId2"/>
          <a:stretch>
            <a:fillRect/>
          </a:stretch>
        </p:blipFill>
        <p:spPr>
          <a:xfrm>
            <a:off x="608287" y="2060848"/>
            <a:ext cx="6700018" cy="2377425"/>
          </a:xfrm>
          <a:prstGeom prst="rect">
            <a:avLst/>
          </a:prstGeom>
        </p:spPr>
      </p:pic>
    </p:spTree>
    <p:extLst>
      <p:ext uri="{BB962C8B-B14F-4D97-AF65-F5344CB8AC3E}">
        <p14:creationId xmlns:p14="http://schemas.microsoft.com/office/powerpoint/2010/main" val="3892661214"/>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23528" y="548680"/>
            <a:ext cx="8424936" cy="5589351"/>
          </a:xfrm>
          <a:prstGeom prst="rect">
            <a:avLst/>
          </a:prstGeom>
          <a:noFill/>
        </p:spPr>
        <p:txBody>
          <a:bodyPr wrap="square" rtlCol="0">
            <a:spAutoFit/>
          </a:bodyPr>
          <a:lstStyle/>
          <a:p>
            <a:r>
              <a:rPr lang="en-IE" sz="3600" dirty="0"/>
              <a:t>Security implications of QUIC and HTTP/3?</a:t>
            </a:r>
          </a:p>
          <a:p>
            <a:endParaRPr lang="en-IE" dirty="0"/>
          </a:p>
          <a:p>
            <a:pPr marL="285750" indent="-285750">
              <a:lnSpc>
                <a:spcPct val="200000"/>
              </a:lnSpc>
              <a:buFont typeface="Arial" panose="020B0604020202020204" pitchFamily="34" charset="0"/>
              <a:buChar char="•"/>
            </a:pPr>
            <a:r>
              <a:rPr lang="en-IE" dirty="0"/>
              <a:t>QUIC is a massive change to the internet landscape</a:t>
            </a:r>
          </a:p>
          <a:p>
            <a:pPr marL="285750" indent="-285750">
              <a:lnSpc>
                <a:spcPct val="200000"/>
              </a:lnSpc>
              <a:buFont typeface="Arial" panose="020B0604020202020204" pitchFamily="34" charset="0"/>
              <a:buChar char="•"/>
            </a:pPr>
            <a:r>
              <a:rPr lang="en-IE" dirty="0"/>
              <a:t>Based on UDP rather than the TCP that most applications are based upon</a:t>
            </a:r>
          </a:p>
          <a:p>
            <a:pPr marL="285750" indent="-285750">
              <a:lnSpc>
                <a:spcPct val="200000"/>
              </a:lnSpc>
              <a:buFont typeface="Arial" panose="020B0604020202020204" pitchFamily="34" charset="0"/>
              <a:buChar char="•"/>
            </a:pPr>
            <a:r>
              <a:rPr lang="en-IE" dirty="0"/>
              <a:t>Entirely encrypted – even spin bits are controversial</a:t>
            </a:r>
          </a:p>
          <a:p>
            <a:pPr marL="285750" indent="-285750">
              <a:lnSpc>
                <a:spcPct val="200000"/>
              </a:lnSpc>
              <a:buFont typeface="Arial" panose="020B0604020202020204" pitchFamily="34" charset="0"/>
              <a:buChar char="•"/>
            </a:pPr>
            <a:r>
              <a:rPr lang="en-IE" dirty="0"/>
              <a:t>May iterate quickly</a:t>
            </a:r>
          </a:p>
          <a:p>
            <a:pPr marL="285750" indent="-285750">
              <a:lnSpc>
                <a:spcPct val="200000"/>
              </a:lnSpc>
              <a:buFont typeface="Arial" panose="020B0604020202020204" pitchFamily="34" charset="0"/>
              <a:buChar char="•"/>
            </a:pPr>
            <a:r>
              <a:rPr lang="en-IE" dirty="0"/>
              <a:t>May not follow usually TCP congestion control algorithms</a:t>
            </a:r>
          </a:p>
          <a:p>
            <a:pPr marL="285750" indent="-285750">
              <a:lnSpc>
                <a:spcPct val="200000"/>
              </a:lnSpc>
              <a:buFont typeface="Arial" panose="020B0604020202020204" pitchFamily="34" charset="0"/>
              <a:buChar char="•"/>
            </a:pPr>
            <a:r>
              <a:rPr lang="en-IE" dirty="0"/>
              <a:t>Better security and privacy for end users</a:t>
            </a:r>
          </a:p>
          <a:p>
            <a:pPr lvl="1">
              <a:lnSpc>
                <a:spcPct val="200000"/>
              </a:lnSpc>
            </a:pPr>
            <a:r>
              <a:rPr lang="en-IE" dirty="0"/>
              <a:t>Has received a Human Rights review:</a:t>
            </a:r>
          </a:p>
          <a:p>
            <a:pPr lvl="1">
              <a:lnSpc>
                <a:spcPct val="150000"/>
              </a:lnSpc>
            </a:pPr>
            <a:r>
              <a:rPr lang="en-IE" dirty="0">
                <a:hlinkClick r:id="rId2"/>
              </a:rPr>
              <a:t>https://tools.ietf.org/html/draft-martini-hrpc-quichr-00</a:t>
            </a:r>
            <a:endParaRPr lang="en-IE" dirty="0"/>
          </a:p>
          <a:p>
            <a:pPr lvl="1">
              <a:lnSpc>
                <a:spcPct val="150000"/>
              </a:lnSpc>
            </a:pPr>
            <a:r>
              <a:rPr lang="en-IE" i="1" dirty="0"/>
              <a:t>“The QUIC protocol provides significant human rights improvements for end users.”</a:t>
            </a:r>
          </a:p>
        </p:txBody>
      </p:sp>
    </p:spTree>
    <p:extLst>
      <p:ext uri="{BB962C8B-B14F-4D97-AF65-F5344CB8AC3E}">
        <p14:creationId xmlns:p14="http://schemas.microsoft.com/office/powerpoint/2010/main" val="1390817941"/>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xEl>
                                              <p:pRg st="8" end="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00F8AD5-19F6-3843-BE4A-F6A58A7131B5}"/>
              </a:ext>
            </a:extLst>
          </p:cNvPr>
          <p:cNvSpPr txBox="1"/>
          <p:nvPr/>
        </p:nvSpPr>
        <p:spPr>
          <a:xfrm>
            <a:off x="539552" y="548680"/>
            <a:ext cx="6192688" cy="1754326"/>
          </a:xfrm>
          <a:prstGeom prst="rect">
            <a:avLst/>
          </a:prstGeom>
          <a:noFill/>
        </p:spPr>
        <p:txBody>
          <a:bodyPr wrap="square" rtlCol="0">
            <a:spAutoFit/>
          </a:bodyPr>
          <a:lstStyle/>
          <a:p>
            <a:pPr>
              <a:spcAft>
                <a:spcPts val="3600"/>
              </a:spcAft>
            </a:pPr>
            <a:r>
              <a:rPr lang="en-IE" sz="3000" dirty="0"/>
              <a:t>Conclusion: The web protocols are going through some interesting times!</a:t>
            </a:r>
          </a:p>
          <a:p>
            <a:pPr>
              <a:spcAft>
                <a:spcPts val="3600"/>
              </a:spcAft>
            </a:pPr>
            <a:r>
              <a:rPr lang="en-IE" dirty="0"/>
              <a:t>But all versions of HTTP will be with us for some time</a:t>
            </a:r>
          </a:p>
        </p:txBody>
      </p:sp>
      <p:sp>
        <p:nvSpPr>
          <p:cNvPr id="4" name="TextBox 3">
            <a:extLst>
              <a:ext uri="{FF2B5EF4-FFF2-40B4-BE49-F238E27FC236}">
                <a16:creationId xmlns:a16="http://schemas.microsoft.com/office/drawing/2014/main" id="{71473CB0-D55E-0441-B431-7F58A56BC196}"/>
              </a:ext>
            </a:extLst>
          </p:cNvPr>
          <p:cNvSpPr txBox="1"/>
          <p:nvPr/>
        </p:nvSpPr>
        <p:spPr>
          <a:xfrm>
            <a:off x="33361" y="6331350"/>
            <a:ext cx="8280920" cy="307777"/>
          </a:xfrm>
          <a:prstGeom prst="rect">
            <a:avLst/>
          </a:prstGeom>
          <a:noFill/>
        </p:spPr>
        <p:txBody>
          <a:bodyPr wrap="square" rtlCol="0">
            <a:spAutoFit/>
          </a:bodyPr>
          <a:lstStyle/>
          <a:p>
            <a:r>
              <a:rPr lang="en-US" sz="1400" i="1" dirty="0"/>
              <a:t>Image credit: </a:t>
            </a:r>
            <a:r>
              <a:rPr lang="en-US" sz="1400" i="1" dirty="0">
                <a:hlinkClick r:id="rId2"/>
              </a:rPr>
              <a:t>https://xkcd.com/1782/</a:t>
            </a:r>
            <a:endParaRPr lang="en-IE" sz="1400" i="1" dirty="0"/>
          </a:p>
        </p:txBody>
      </p:sp>
      <p:pic>
        <p:nvPicPr>
          <p:cNvPr id="2" name="Picture 1">
            <a:extLst>
              <a:ext uri="{FF2B5EF4-FFF2-40B4-BE49-F238E27FC236}">
                <a16:creationId xmlns:a16="http://schemas.microsoft.com/office/drawing/2014/main" id="{B189F187-63BC-084D-8E44-BF85FD451EE3}"/>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39552" y="2420888"/>
            <a:ext cx="5793645" cy="2474714"/>
          </a:xfrm>
          <a:prstGeom prst="rect">
            <a:avLst/>
          </a:prstGeom>
        </p:spPr>
      </p:pic>
    </p:spTree>
    <p:extLst>
      <p:ext uri="{BB962C8B-B14F-4D97-AF65-F5344CB8AC3E}">
        <p14:creationId xmlns:p14="http://schemas.microsoft.com/office/powerpoint/2010/main" val="1152554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196752"/>
            <a:ext cx="6059016" cy="2384648"/>
          </a:xfrm>
        </p:spPr>
        <p:txBody>
          <a:bodyPr>
            <a:noAutofit/>
          </a:bodyPr>
          <a:lstStyle/>
          <a:p>
            <a:pPr algn="ctr"/>
            <a:r>
              <a:rPr lang="en-IE" sz="3600" dirty="0"/>
              <a:t>“Things can change so fast on the internet.”</a:t>
            </a:r>
          </a:p>
        </p:txBody>
      </p:sp>
      <p:sp>
        <p:nvSpPr>
          <p:cNvPr id="5" name="Text Placeholder 4"/>
          <p:cNvSpPr>
            <a:spLocks noGrp="1"/>
          </p:cNvSpPr>
          <p:nvPr>
            <p:ph type="body" sz="quarter" idx="13"/>
          </p:nvPr>
        </p:nvSpPr>
        <p:spPr>
          <a:xfrm>
            <a:off x="457200" y="3692217"/>
            <a:ext cx="6203032" cy="888911"/>
          </a:xfrm>
        </p:spPr>
        <p:txBody>
          <a:bodyPr>
            <a:normAutofit/>
          </a:bodyPr>
          <a:lstStyle/>
          <a:p>
            <a:pPr algn="ctr"/>
            <a:r>
              <a:rPr lang="en-IE" sz="2400" dirty="0"/>
              <a:t>Tim Berners-Lee</a:t>
            </a:r>
          </a:p>
        </p:txBody>
      </p:sp>
    </p:spTree>
    <p:extLst>
      <p:ext uri="{BB962C8B-B14F-4D97-AF65-F5344CB8AC3E}">
        <p14:creationId xmlns:p14="http://schemas.microsoft.com/office/powerpoint/2010/main" val="32273588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5536" y="3577036"/>
            <a:ext cx="6131024" cy="2308324"/>
          </a:xfrm>
        </p:spPr>
        <p:txBody>
          <a:bodyPr>
            <a:noAutofit/>
          </a:bodyPr>
          <a:lstStyle/>
          <a:p>
            <a:pPr algn="ctr"/>
            <a:r>
              <a:rPr lang="en-IE" b="1" dirty="0">
                <a:latin typeface="Arial" panose="020B0604020202020204" pitchFamily="34" charset="0"/>
                <a:cs typeface="Arial" panose="020B0604020202020204" pitchFamily="34" charset="0"/>
              </a:rPr>
              <a:t>Thanks for Listening!</a:t>
            </a:r>
            <a:br>
              <a:rPr lang="en-IE" b="1" dirty="0">
                <a:latin typeface="Arial" panose="020B0604020202020204" pitchFamily="34" charset="0"/>
                <a:cs typeface="Arial" panose="020B0604020202020204" pitchFamily="34" charset="0"/>
              </a:rPr>
            </a:br>
            <a:br>
              <a:rPr lang="en-IE" b="1" dirty="0">
                <a:latin typeface="Arial" panose="020B0604020202020204" pitchFamily="34" charset="0"/>
                <a:cs typeface="Arial" panose="020B0604020202020204" pitchFamily="34" charset="0"/>
              </a:rPr>
            </a:br>
            <a:br>
              <a:rPr lang="en-IE" b="1" dirty="0">
                <a:latin typeface="Arial" panose="020B0604020202020204" pitchFamily="34" charset="0"/>
                <a:cs typeface="Arial" panose="020B0604020202020204" pitchFamily="34" charset="0"/>
              </a:rPr>
            </a:br>
            <a:r>
              <a:rPr lang="en-IE" b="1" dirty="0">
                <a:latin typeface="Arial" panose="020B0604020202020204" pitchFamily="34" charset="0"/>
                <a:cs typeface="Arial" panose="020B0604020202020204" pitchFamily="34" charset="0"/>
              </a:rPr>
              <a:t>Check out my book:</a:t>
            </a:r>
            <a:br>
              <a:rPr lang="en-IE" b="1" dirty="0">
                <a:latin typeface="Arial" panose="020B0604020202020204" pitchFamily="34" charset="0"/>
                <a:cs typeface="Arial" panose="020B0604020202020204" pitchFamily="34" charset="0"/>
              </a:rPr>
            </a:br>
            <a:br>
              <a:rPr lang="en-IE" b="1" dirty="0">
                <a:latin typeface="Arial" panose="020B0604020202020204" pitchFamily="34" charset="0"/>
                <a:cs typeface="Arial" panose="020B0604020202020204" pitchFamily="34" charset="0"/>
              </a:rPr>
            </a:br>
            <a:br>
              <a:rPr lang="en-IE" b="1" dirty="0">
                <a:latin typeface="Arial" panose="020B0604020202020204" pitchFamily="34" charset="0"/>
                <a:cs typeface="Arial" panose="020B0604020202020204" pitchFamily="34" charset="0"/>
              </a:rPr>
            </a:br>
            <a:br>
              <a:rPr lang="en-IE" b="1" dirty="0">
                <a:latin typeface="Arial" panose="020B0604020202020204" pitchFamily="34" charset="0"/>
                <a:cs typeface="Arial" panose="020B0604020202020204" pitchFamily="34" charset="0"/>
              </a:rPr>
            </a:br>
            <a:br>
              <a:rPr lang="en-IE" b="1" dirty="0">
                <a:latin typeface="Arial" panose="020B0604020202020204" pitchFamily="34" charset="0"/>
                <a:cs typeface="Arial" panose="020B0604020202020204" pitchFamily="34" charset="0"/>
              </a:rPr>
            </a:br>
            <a:br>
              <a:rPr lang="en-IE" b="1" dirty="0">
                <a:latin typeface="Arial" panose="020B0604020202020204" pitchFamily="34" charset="0"/>
                <a:cs typeface="Arial" panose="020B0604020202020204" pitchFamily="34" charset="0"/>
              </a:rPr>
            </a:br>
            <a:br>
              <a:rPr lang="en-IE" b="1" dirty="0">
                <a:latin typeface="Arial" panose="020B0604020202020204" pitchFamily="34" charset="0"/>
                <a:cs typeface="Arial" panose="020B0604020202020204" pitchFamily="34" charset="0"/>
              </a:rPr>
            </a:br>
            <a:br>
              <a:rPr lang="en-IE" b="1" dirty="0">
                <a:latin typeface="Arial" panose="020B0604020202020204" pitchFamily="34" charset="0"/>
                <a:cs typeface="Arial" panose="020B0604020202020204" pitchFamily="34" charset="0"/>
              </a:rPr>
            </a:br>
            <a:r>
              <a:rPr lang="en-IE" b="1" dirty="0">
                <a:latin typeface="Arial" panose="020B0604020202020204" pitchFamily="34" charset="0"/>
                <a:cs typeface="Arial" panose="020B0604020202020204" pitchFamily="34" charset="0"/>
              </a:rPr>
              <a:t>Questions?</a:t>
            </a:r>
            <a:br>
              <a:rPr lang="en-IE" b="1" dirty="0">
                <a:latin typeface="Arial" panose="020B0604020202020204" pitchFamily="34" charset="0"/>
                <a:cs typeface="Arial" panose="020B0604020202020204" pitchFamily="34" charset="0"/>
              </a:rPr>
            </a:br>
            <a:r>
              <a:rPr lang="en-IE" b="1" dirty="0">
                <a:latin typeface="Arial" panose="020B0604020202020204" pitchFamily="34" charset="0"/>
                <a:cs typeface="Arial" panose="020B0604020202020204" pitchFamily="34" charset="0"/>
              </a:rPr>
              <a:t>(free </a:t>
            </a:r>
            <a:r>
              <a:rPr lang="en-IE" b="1" dirty="0" err="1">
                <a:latin typeface="Arial" panose="020B0604020202020204" pitchFamily="34" charset="0"/>
                <a:cs typeface="Arial" panose="020B0604020202020204" pitchFamily="34" charset="0"/>
              </a:rPr>
              <a:t>ebook</a:t>
            </a:r>
            <a:r>
              <a:rPr lang="en-IE" b="1" dirty="0">
                <a:latin typeface="Arial" panose="020B0604020202020204" pitchFamily="34" charset="0"/>
                <a:cs typeface="Arial" panose="020B0604020202020204" pitchFamily="34" charset="0"/>
              </a:rPr>
              <a:t> for first 5 questions!)</a:t>
            </a:r>
          </a:p>
        </p:txBody>
      </p:sp>
      <p:pic>
        <p:nvPicPr>
          <p:cNvPr id="3" name="Picture 2">
            <a:extLst>
              <a:ext uri="{FF2B5EF4-FFF2-40B4-BE49-F238E27FC236}">
                <a16:creationId xmlns:a16="http://schemas.microsoft.com/office/drawing/2014/main" id="{362AAE2D-355C-A24E-A7D1-A7781A30DA66}"/>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748878" y="2208469"/>
            <a:ext cx="1621457" cy="2031325"/>
          </a:xfrm>
          <a:prstGeom prst="rect">
            <a:avLst/>
          </a:prstGeom>
          <a:ln>
            <a:solidFill>
              <a:srgbClr val="002060"/>
            </a:solidFill>
          </a:ln>
        </p:spPr>
      </p:pic>
      <p:sp>
        <p:nvSpPr>
          <p:cNvPr id="4" name="Rectangle 3">
            <a:extLst>
              <a:ext uri="{FF2B5EF4-FFF2-40B4-BE49-F238E27FC236}">
                <a16:creationId xmlns:a16="http://schemas.microsoft.com/office/drawing/2014/main" id="{BCC98AA1-AD4C-F848-9B00-DF4800BF8DB0}"/>
              </a:ext>
            </a:extLst>
          </p:cNvPr>
          <p:cNvSpPr/>
          <p:nvPr/>
        </p:nvSpPr>
        <p:spPr>
          <a:xfrm>
            <a:off x="2723677" y="2204864"/>
            <a:ext cx="3598233" cy="2031325"/>
          </a:xfrm>
          <a:prstGeom prst="rect">
            <a:avLst/>
          </a:prstGeom>
        </p:spPr>
        <p:txBody>
          <a:bodyPr wrap="square">
            <a:spAutoFit/>
          </a:bodyPr>
          <a:lstStyle/>
          <a:p>
            <a:r>
              <a:rPr lang="en-IE" b="1" dirty="0">
                <a:solidFill>
                  <a:srgbClr val="222222"/>
                </a:solidFill>
                <a:latin typeface="Arial" panose="020B0604020202020204" pitchFamily="34" charset="0"/>
              </a:rPr>
              <a:t>Special for Cork Sec:</a:t>
            </a:r>
          </a:p>
          <a:p>
            <a:r>
              <a:rPr lang="en-IE" b="1" dirty="0">
                <a:solidFill>
                  <a:srgbClr val="222222"/>
                </a:solidFill>
                <a:latin typeface="Arial" panose="020B0604020202020204" pitchFamily="34" charset="0"/>
              </a:rPr>
              <a:t>Use code: </a:t>
            </a:r>
            <a:r>
              <a:rPr lang="en-IE" b="1" i="1" dirty="0">
                <a:solidFill>
                  <a:srgbClr val="222222"/>
                </a:solidFill>
                <a:latin typeface="Arial" panose="020B0604020202020204" pitchFamily="34" charset="0"/>
              </a:rPr>
              <a:t>mtpcorksec19</a:t>
            </a:r>
          </a:p>
          <a:p>
            <a:r>
              <a:rPr lang="en-IE" b="1" dirty="0">
                <a:solidFill>
                  <a:srgbClr val="222222"/>
                </a:solidFill>
                <a:latin typeface="Arial" panose="020B0604020202020204" pitchFamily="34" charset="0"/>
              </a:rPr>
              <a:t>for 40% off this and all other books on </a:t>
            </a:r>
            <a:r>
              <a:rPr lang="en-IE" b="1" dirty="0" err="1">
                <a:solidFill>
                  <a:srgbClr val="222222"/>
                </a:solidFill>
                <a:latin typeface="Arial" panose="020B0604020202020204" pitchFamily="34" charset="0"/>
              </a:rPr>
              <a:t>www.manning.com</a:t>
            </a:r>
            <a:endParaRPr lang="en-IE" b="1" dirty="0">
              <a:solidFill>
                <a:srgbClr val="222222"/>
              </a:solidFill>
              <a:latin typeface="Arial" panose="020B0604020202020204" pitchFamily="34" charset="0"/>
            </a:endParaRPr>
          </a:p>
          <a:p>
            <a:endParaRPr lang="en-IE" b="1" dirty="0">
              <a:solidFill>
                <a:srgbClr val="222222"/>
              </a:solidFill>
              <a:latin typeface="Arial" panose="020B0604020202020204" pitchFamily="34" charset="0"/>
            </a:endParaRPr>
          </a:p>
          <a:p>
            <a:r>
              <a:rPr lang="en-US" b="1" dirty="0">
                <a:solidFill>
                  <a:srgbClr val="222222"/>
                </a:solidFill>
                <a:latin typeface="Arial" panose="020B0604020202020204" pitchFamily="34" charset="0"/>
              </a:rPr>
              <a:t>I blog at: </a:t>
            </a:r>
            <a:r>
              <a:rPr lang="en-US" b="1" dirty="0" err="1">
                <a:solidFill>
                  <a:srgbClr val="222222"/>
                </a:solidFill>
                <a:latin typeface="Arial" panose="020B0604020202020204" pitchFamily="34" charset="0"/>
              </a:rPr>
              <a:t>www.tunetheweb.com</a:t>
            </a:r>
            <a:endParaRPr lang="en-US" b="1" dirty="0">
              <a:solidFill>
                <a:srgbClr val="222222"/>
              </a:solidFill>
              <a:latin typeface="Arial" panose="020B0604020202020204" pitchFamily="34" charset="0"/>
            </a:endParaRPr>
          </a:p>
          <a:p>
            <a:r>
              <a:rPr lang="en-US" b="1" dirty="0">
                <a:solidFill>
                  <a:srgbClr val="222222"/>
                </a:solidFill>
                <a:latin typeface="Arial" panose="020B0604020202020204" pitchFamily="34" charset="0"/>
              </a:rPr>
              <a:t>And tweet at: @</a:t>
            </a:r>
            <a:r>
              <a:rPr lang="en-US" b="1" dirty="0" err="1">
                <a:solidFill>
                  <a:srgbClr val="222222"/>
                </a:solidFill>
                <a:latin typeface="Arial" panose="020B0604020202020204" pitchFamily="34" charset="0"/>
              </a:rPr>
              <a:t>tunetheweb</a:t>
            </a:r>
            <a:endParaRPr lang="en-IE" b="1" dirty="0">
              <a:solidFill>
                <a:srgbClr val="222222"/>
              </a:solidFill>
              <a:latin typeface="Arial" panose="020B0604020202020204" pitchFamily="34" charset="0"/>
            </a:endParaRPr>
          </a:p>
        </p:txBody>
      </p:sp>
      <p:sp>
        <p:nvSpPr>
          <p:cNvPr id="5" name="TextBox 4">
            <a:extLst>
              <a:ext uri="{FF2B5EF4-FFF2-40B4-BE49-F238E27FC236}">
                <a16:creationId xmlns:a16="http://schemas.microsoft.com/office/drawing/2014/main" id="{A1A405ED-A69F-1942-AB27-A179BEB2FB8A}"/>
              </a:ext>
            </a:extLst>
          </p:cNvPr>
          <p:cNvSpPr txBox="1"/>
          <p:nvPr/>
        </p:nvSpPr>
        <p:spPr>
          <a:xfrm>
            <a:off x="33361" y="6331350"/>
            <a:ext cx="6770887" cy="523220"/>
          </a:xfrm>
          <a:prstGeom prst="rect">
            <a:avLst/>
          </a:prstGeom>
          <a:noFill/>
        </p:spPr>
        <p:txBody>
          <a:bodyPr wrap="square" rtlCol="0">
            <a:spAutoFit/>
          </a:bodyPr>
          <a:lstStyle/>
          <a:p>
            <a:r>
              <a:rPr lang="en-US" sz="1400" i="1" dirty="0"/>
              <a:t>Image credits: </a:t>
            </a:r>
            <a:r>
              <a:rPr lang="en-IE" sz="1400" i="1" dirty="0"/>
              <a:t>Unless otherwise noted, images and animations were taken from above book. Please feel free to use with attribution</a:t>
            </a:r>
          </a:p>
        </p:txBody>
      </p:sp>
    </p:spTree>
    <p:extLst>
      <p:ext uri="{BB962C8B-B14F-4D97-AF65-F5344CB8AC3E}">
        <p14:creationId xmlns:p14="http://schemas.microsoft.com/office/powerpoint/2010/main" val="742751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5632311"/>
          </a:xfrm>
          <a:prstGeom prst="rect">
            <a:avLst/>
          </a:prstGeom>
          <a:noFill/>
        </p:spPr>
        <p:txBody>
          <a:bodyPr wrap="square" rtlCol="0">
            <a:spAutoFit/>
          </a:bodyPr>
          <a:lstStyle/>
          <a:p>
            <a:r>
              <a:rPr lang="en-IE" sz="3600" dirty="0"/>
              <a:t>History of HTTP</a:t>
            </a:r>
          </a:p>
          <a:p>
            <a:endParaRPr lang="en-IE" dirty="0"/>
          </a:p>
          <a:p>
            <a:r>
              <a:rPr lang="en-IE" dirty="0"/>
              <a:t>HTTP has had surprisingly few changes in it’s lifetime.</a:t>
            </a:r>
          </a:p>
          <a:p>
            <a:endParaRPr lang="en-IE" dirty="0"/>
          </a:p>
          <a:p>
            <a:pPr marL="342900" indent="-342900">
              <a:buFont typeface="Arial" panose="020B0604020202020204" pitchFamily="34" charset="0"/>
              <a:buChar char="•"/>
            </a:pPr>
            <a:r>
              <a:rPr lang="en-IE" dirty="0"/>
              <a:t>HTTP/0.9 - 1990</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HTTP/1.0 - 1996</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HTTP/1.1 - 1997</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HTTP/2 - 2015</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HTTP/3 – 2019/2020?</a:t>
            </a:r>
          </a:p>
        </p:txBody>
      </p:sp>
      <p:pic>
        <p:nvPicPr>
          <p:cNvPr id="2" name="Picture 1">
            <a:extLst>
              <a:ext uri="{FF2B5EF4-FFF2-40B4-BE49-F238E27FC236}">
                <a16:creationId xmlns:a16="http://schemas.microsoft.com/office/drawing/2014/main" id="{AAC765A7-0EF4-1645-9DFD-603464269A57}"/>
              </a:ext>
            </a:extLst>
          </p:cNvPr>
          <p:cNvPicPr>
            <a:picLocks noChangeAspect="1"/>
          </p:cNvPicPr>
          <p:nvPr/>
        </p:nvPicPr>
        <p:blipFill>
          <a:blip r:embed="rId2"/>
          <a:stretch>
            <a:fillRect/>
          </a:stretch>
        </p:blipFill>
        <p:spPr>
          <a:xfrm>
            <a:off x="3779912" y="2276872"/>
            <a:ext cx="4051300" cy="3035300"/>
          </a:xfrm>
          <a:prstGeom prst="rect">
            <a:avLst/>
          </a:prstGeom>
          <a:ln>
            <a:solidFill>
              <a:schemeClr val="tx1"/>
            </a:solidFill>
          </a:ln>
        </p:spPr>
      </p:pic>
    </p:spTree>
    <p:extLst>
      <p:ext uri="{BB962C8B-B14F-4D97-AF65-F5344CB8AC3E}">
        <p14:creationId xmlns:p14="http://schemas.microsoft.com/office/powerpoint/2010/main" val="3177461788"/>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anim calcmode="lin" valueType="num">
                                      <p:cBhvr additive="base">
                                        <p:cTn id="1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 calcmode="lin" valueType="num">
                                      <p:cBhvr additive="base">
                                        <p:cTn id="17"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anim calcmode="lin" valueType="num">
                                      <p:cBhvr additive="base">
                                        <p:cTn id="23"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4">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anim calcmode="lin" valueType="num">
                                      <p:cBhvr additive="base">
                                        <p:cTn id="29" dur="500" fill="hold"/>
                                        <p:tgtEl>
                                          <p:spTgt spid="4">
                                            <p:txEl>
                                              <p:pRg st="8" end="8"/>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4">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4">
                                            <p:txEl>
                                              <p:pRg st="10" end="10"/>
                                            </p:txEl>
                                          </p:spTgt>
                                        </p:tgtEl>
                                        <p:attrNameLst>
                                          <p:attrName>style.visibility</p:attrName>
                                        </p:attrNameLst>
                                      </p:cBhvr>
                                      <p:to>
                                        <p:strVal val="visible"/>
                                      </p:to>
                                    </p:set>
                                    <p:anim calcmode="lin" valueType="num">
                                      <p:cBhvr additive="base">
                                        <p:cTn id="35" dur="500" fill="hold"/>
                                        <p:tgtEl>
                                          <p:spTgt spid="4">
                                            <p:txEl>
                                              <p:pRg st="10" end="10"/>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4">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4">
                                            <p:txEl>
                                              <p:pRg st="12" end="12"/>
                                            </p:txEl>
                                          </p:spTgt>
                                        </p:tgtEl>
                                        <p:attrNameLst>
                                          <p:attrName>style.visibility</p:attrName>
                                        </p:attrNameLst>
                                      </p:cBhvr>
                                      <p:to>
                                        <p:strVal val="visible"/>
                                      </p:to>
                                    </p:set>
                                    <p:anim calcmode="lin" valueType="num">
                                      <p:cBhvr additive="base">
                                        <p:cTn id="41" dur="500" fill="hold"/>
                                        <p:tgtEl>
                                          <p:spTgt spid="4">
                                            <p:txEl>
                                              <p:pRg st="12" end="12"/>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4">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4">
                                            <p:txEl>
                                              <p:pRg st="14" end="14"/>
                                            </p:txEl>
                                          </p:spTgt>
                                        </p:tgtEl>
                                        <p:attrNameLst>
                                          <p:attrName>style.visibility</p:attrName>
                                        </p:attrNameLst>
                                      </p:cBhvr>
                                      <p:to>
                                        <p:strVal val="visible"/>
                                      </p:to>
                                    </p:set>
                                    <p:anim calcmode="lin" valueType="num">
                                      <p:cBhvr additive="base">
                                        <p:cTn id="47" dur="500" fill="hold"/>
                                        <p:tgtEl>
                                          <p:spTgt spid="4">
                                            <p:txEl>
                                              <p:pRg st="14" end="14"/>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4">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4">
                                            <p:txEl>
                                              <p:pRg st="16" end="16"/>
                                            </p:txEl>
                                          </p:spTgt>
                                        </p:tgtEl>
                                        <p:attrNameLst>
                                          <p:attrName>style.visibility</p:attrName>
                                        </p:attrNameLst>
                                      </p:cBhvr>
                                      <p:to>
                                        <p:strVal val="visible"/>
                                      </p:to>
                                    </p:set>
                                    <p:anim calcmode="lin" valueType="num">
                                      <p:cBhvr additive="base">
                                        <p:cTn id="53" dur="500" fill="hold"/>
                                        <p:tgtEl>
                                          <p:spTgt spid="4">
                                            <p:txEl>
                                              <p:pRg st="16" end="16"/>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4">
                                            <p:txEl>
                                              <p:pRg st="16" end="16"/>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4">
                                            <p:txEl>
                                              <p:pRg st="18" end="18"/>
                                            </p:txEl>
                                          </p:spTgt>
                                        </p:tgtEl>
                                        <p:attrNameLst>
                                          <p:attrName>style.visibility</p:attrName>
                                        </p:attrNameLst>
                                      </p:cBhvr>
                                      <p:to>
                                        <p:strVal val="visible"/>
                                      </p:to>
                                    </p:set>
                                    <p:anim calcmode="lin" valueType="num">
                                      <p:cBhvr additive="base">
                                        <p:cTn id="59" dur="500" fill="hold"/>
                                        <p:tgtEl>
                                          <p:spTgt spid="4">
                                            <p:txEl>
                                              <p:pRg st="18" end="18"/>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4">
                                            <p:txEl>
                                              <p:pRg st="18" end="18"/>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31" presetClass="entr" presetSubtype="0" fill="hold" nodeType="clickEffect">
                                  <p:stCondLst>
                                    <p:cond delay="0"/>
                                  </p:stCondLst>
                                  <p:childTnLst>
                                    <p:set>
                                      <p:cBhvr>
                                        <p:cTn id="64" dur="1" fill="hold">
                                          <p:stCondLst>
                                            <p:cond delay="0"/>
                                          </p:stCondLst>
                                        </p:cTn>
                                        <p:tgtEl>
                                          <p:spTgt spid="2"/>
                                        </p:tgtEl>
                                        <p:attrNameLst>
                                          <p:attrName>style.visibility</p:attrName>
                                        </p:attrNameLst>
                                      </p:cBhvr>
                                      <p:to>
                                        <p:strVal val="visible"/>
                                      </p:to>
                                    </p:set>
                                    <p:anim calcmode="lin" valueType="num">
                                      <p:cBhvr>
                                        <p:cTn id="65" dur="1000" fill="hold"/>
                                        <p:tgtEl>
                                          <p:spTgt spid="2"/>
                                        </p:tgtEl>
                                        <p:attrNameLst>
                                          <p:attrName>ppt_w</p:attrName>
                                        </p:attrNameLst>
                                      </p:cBhvr>
                                      <p:tavLst>
                                        <p:tav tm="0">
                                          <p:val>
                                            <p:fltVal val="0"/>
                                          </p:val>
                                        </p:tav>
                                        <p:tav tm="100000">
                                          <p:val>
                                            <p:strVal val="#ppt_w"/>
                                          </p:val>
                                        </p:tav>
                                      </p:tavLst>
                                    </p:anim>
                                    <p:anim calcmode="lin" valueType="num">
                                      <p:cBhvr>
                                        <p:cTn id="66" dur="1000" fill="hold"/>
                                        <p:tgtEl>
                                          <p:spTgt spid="2"/>
                                        </p:tgtEl>
                                        <p:attrNameLst>
                                          <p:attrName>ppt_h</p:attrName>
                                        </p:attrNameLst>
                                      </p:cBhvr>
                                      <p:tavLst>
                                        <p:tav tm="0">
                                          <p:val>
                                            <p:fltVal val="0"/>
                                          </p:val>
                                        </p:tav>
                                        <p:tav tm="100000">
                                          <p:val>
                                            <p:strVal val="#ppt_h"/>
                                          </p:val>
                                        </p:tav>
                                      </p:tavLst>
                                    </p:anim>
                                    <p:anim calcmode="lin" valueType="num">
                                      <p:cBhvr>
                                        <p:cTn id="67" dur="1000" fill="hold"/>
                                        <p:tgtEl>
                                          <p:spTgt spid="2"/>
                                        </p:tgtEl>
                                        <p:attrNameLst>
                                          <p:attrName>style.rotation</p:attrName>
                                        </p:attrNameLst>
                                      </p:cBhvr>
                                      <p:tavLst>
                                        <p:tav tm="0">
                                          <p:val>
                                            <p:fltVal val="90"/>
                                          </p:val>
                                        </p:tav>
                                        <p:tav tm="100000">
                                          <p:val>
                                            <p:fltVal val="0"/>
                                          </p:val>
                                        </p:tav>
                                      </p:tavLst>
                                    </p:anim>
                                    <p:animEffect transition="in" filter="fade">
                                      <p:cBhvr>
                                        <p:cTn id="68"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1477328"/>
          </a:xfrm>
          <a:prstGeom prst="rect">
            <a:avLst/>
          </a:prstGeom>
          <a:noFill/>
        </p:spPr>
        <p:txBody>
          <a:bodyPr wrap="square" rtlCol="0">
            <a:spAutoFit/>
          </a:bodyPr>
          <a:lstStyle/>
          <a:p>
            <a:r>
              <a:rPr lang="en-IE" sz="3600" dirty="0"/>
              <a:t>What is HTTP/2?</a:t>
            </a:r>
          </a:p>
          <a:p>
            <a:endParaRPr lang="en-IE" dirty="0"/>
          </a:p>
          <a:p>
            <a:r>
              <a:rPr lang="en-IE" dirty="0"/>
              <a:t>HTTP/2 was primarily designed to improve the performance of the web as the web had changed a lot since HTTP/1:</a:t>
            </a:r>
          </a:p>
        </p:txBody>
      </p:sp>
      <p:pic>
        <p:nvPicPr>
          <p:cNvPr id="3" name="Picture 2">
            <a:extLst>
              <a:ext uri="{FF2B5EF4-FFF2-40B4-BE49-F238E27FC236}">
                <a16:creationId xmlns:a16="http://schemas.microsoft.com/office/drawing/2014/main" id="{5F024C38-55B3-6D4D-A1C2-CB935A0138A6}"/>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15616" y="2132856"/>
            <a:ext cx="6646935" cy="4176464"/>
          </a:xfrm>
          <a:prstGeom prst="rect">
            <a:avLst/>
          </a:prstGeom>
        </p:spPr>
      </p:pic>
    </p:spTree>
    <p:extLst>
      <p:ext uri="{BB962C8B-B14F-4D97-AF65-F5344CB8AC3E}">
        <p14:creationId xmlns:p14="http://schemas.microsoft.com/office/powerpoint/2010/main" val="3178519903"/>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1477328"/>
          </a:xfrm>
          <a:prstGeom prst="rect">
            <a:avLst/>
          </a:prstGeom>
          <a:noFill/>
        </p:spPr>
        <p:txBody>
          <a:bodyPr wrap="square" rtlCol="0">
            <a:spAutoFit/>
          </a:bodyPr>
          <a:lstStyle/>
          <a:p>
            <a:r>
              <a:rPr lang="en-IE" sz="3600" dirty="0"/>
              <a:t>What is HTTP/2?</a:t>
            </a:r>
          </a:p>
          <a:p>
            <a:endParaRPr lang="en-IE" dirty="0"/>
          </a:p>
          <a:p>
            <a:r>
              <a:rPr lang="en-IE" dirty="0"/>
              <a:t>HTTP/2 was primarily designed to improve the performance of the web as the web had changed a lot since HTTP/1:</a:t>
            </a:r>
          </a:p>
        </p:txBody>
      </p:sp>
      <p:pic>
        <p:nvPicPr>
          <p:cNvPr id="2" name="Picture 1">
            <a:extLst>
              <a:ext uri="{FF2B5EF4-FFF2-40B4-BE49-F238E27FC236}">
                <a16:creationId xmlns:a16="http://schemas.microsoft.com/office/drawing/2014/main" id="{1FA8F174-BE0C-CC4E-8AF7-A6007ECD41F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259632" y="2276872"/>
            <a:ext cx="6451600" cy="3416300"/>
          </a:xfrm>
          <a:prstGeom prst="rect">
            <a:avLst/>
          </a:prstGeom>
        </p:spPr>
      </p:pic>
    </p:spTree>
    <p:extLst>
      <p:ext uri="{BB962C8B-B14F-4D97-AF65-F5344CB8AC3E}">
        <p14:creationId xmlns:p14="http://schemas.microsoft.com/office/powerpoint/2010/main" val="1629334064"/>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5355312"/>
          </a:xfrm>
          <a:prstGeom prst="rect">
            <a:avLst/>
          </a:prstGeom>
          <a:noFill/>
        </p:spPr>
        <p:txBody>
          <a:bodyPr wrap="square" rtlCol="0">
            <a:spAutoFit/>
          </a:bodyPr>
          <a:lstStyle/>
          <a:p>
            <a:r>
              <a:rPr lang="en-IE" sz="3600" dirty="0"/>
              <a:t>What is HTTP/2?</a:t>
            </a:r>
          </a:p>
          <a:p>
            <a:endParaRPr lang="en-IE" dirty="0"/>
          </a:p>
          <a:p>
            <a:r>
              <a:rPr lang="en-IE" dirty="0"/>
              <a:t>HTTP/2 was based on a protocol called SDPY invented by Google.</a:t>
            </a:r>
          </a:p>
          <a:p>
            <a:r>
              <a:rPr lang="en-IE" dirty="0"/>
              <a:t>It introduces the following changes compared to HTTP/1:</a:t>
            </a:r>
          </a:p>
          <a:p>
            <a:endParaRPr lang="en-IE" dirty="0"/>
          </a:p>
          <a:p>
            <a:pPr marL="342900" indent="-342900">
              <a:buFont typeface="Arial" panose="020B0604020202020204" pitchFamily="34" charset="0"/>
              <a:buChar char="•"/>
            </a:pPr>
            <a:r>
              <a:rPr lang="en-IE" dirty="0"/>
              <a:t>Binary rather than textual protocol</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Multiplexed rather than synchronous</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Flow control</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Stream prioritization</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Header compression (HPACK format)</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Server push</a:t>
            </a:r>
          </a:p>
          <a:p>
            <a:pPr marL="342900" indent="-342900">
              <a:buFont typeface="Arial" panose="020B0604020202020204" pitchFamily="34" charset="0"/>
              <a:buChar char="•"/>
            </a:pPr>
            <a:endParaRPr lang="en-IE" dirty="0"/>
          </a:p>
          <a:p>
            <a:pPr marL="342900" indent="-342900">
              <a:buFont typeface="Arial" panose="020B0604020202020204" pitchFamily="34" charset="0"/>
              <a:buChar char="•"/>
            </a:pPr>
            <a:r>
              <a:rPr lang="en-IE" dirty="0"/>
              <a:t>Connection coalescing</a:t>
            </a:r>
          </a:p>
        </p:txBody>
      </p:sp>
    </p:spTree>
    <p:extLst>
      <p:ext uri="{BB962C8B-B14F-4D97-AF65-F5344CB8AC3E}">
        <p14:creationId xmlns:p14="http://schemas.microsoft.com/office/powerpoint/2010/main" val="1122959207"/>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3568" y="548680"/>
            <a:ext cx="8064896" cy="646331"/>
          </a:xfrm>
          <a:prstGeom prst="rect">
            <a:avLst/>
          </a:prstGeom>
          <a:noFill/>
        </p:spPr>
        <p:txBody>
          <a:bodyPr wrap="square" rtlCol="0">
            <a:spAutoFit/>
          </a:bodyPr>
          <a:lstStyle/>
          <a:p>
            <a:r>
              <a:rPr lang="en-IE" sz="3600" dirty="0"/>
              <a:t>What does “binary format” mean?</a:t>
            </a:r>
          </a:p>
        </p:txBody>
      </p:sp>
      <p:sp>
        <p:nvSpPr>
          <p:cNvPr id="5" name="TextBox 4">
            <a:extLst>
              <a:ext uri="{FF2B5EF4-FFF2-40B4-BE49-F238E27FC236}">
                <a16:creationId xmlns:a16="http://schemas.microsoft.com/office/drawing/2014/main" id="{60B8ACBA-F3D0-4E40-B4AA-BF594E015E2F}"/>
              </a:ext>
            </a:extLst>
          </p:cNvPr>
          <p:cNvSpPr txBox="1"/>
          <p:nvPr/>
        </p:nvSpPr>
        <p:spPr>
          <a:xfrm>
            <a:off x="3419872" y="1482209"/>
            <a:ext cx="5328592" cy="2677656"/>
          </a:xfrm>
          <a:prstGeom prst="rect">
            <a:avLst/>
          </a:prstGeom>
          <a:solidFill>
            <a:schemeClr val="tx1"/>
          </a:solidFill>
        </p:spPr>
        <p:txBody>
          <a:bodyPr wrap="square" rtlCol="0">
            <a:spAutoFit/>
          </a:bodyPr>
          <a:lstStyle/>
          <a:p>
            <a:r>
              <a:rPr lang="en-US" sz="1400" dirty="0">
                <a:solidFill>
                  <a:srgbClr val="00B050"/>
                </a:solidFill>
                <a:latin typeface="Courier" pitchFamily="2" charset="0"/>
              </a:rPr>
              <a:t>GET /</a:t>
            </a:r>
            <a:r>
              <a:rPr lang="en-US" sz="1400" dirty="0" err="1">
                <a:solidFill>
                  <a:srgbClr val="00B050"/>
                </a:solidFill>
                <a:latin typeface="Courier" pitchFamily="2" charset="0"/>
              </a:rPr>
              <a:t>index.html</a:t>
            </a:r>
            <a:r>
              <a:rPr lang="en-US" sz="1400" dirty="0">
                <a:solidFill>
                  <a:srgbClr val="00B050"/>
                </a:solidFill>
                <a:latin typeface="Courier" pitchFamily="2" charset="0"/>
              </a:rPr>
              <a:t> HTTP/1.1</a:t>
            </a:r>
          </a:p>
          <a:p>
            <a:r>
              <a:rPr lang="en-US" sz="1400" dirty="0">
                <a:solidFill>
                  <a:srgbClr val="00B050"/>
                </a:solidFill>
                <a:latin typeface="Courier" pitchFamily="2" charset="0"/>
              </a:rPr>
              <a:t>Accept: text/html, */*</a:t>
            </a:r>
          </a:p>
          <a:p>
            <a:r>
              <a:rPr lang="en-US" sz="1400" dirty="0">
                <a:solidFill>
                  <a:srgbClr val="00B050"/>
                </a:solidFill>
                <a:latin typeface="Courier" pitchFamily="2" charset="0"/>
              </a:rPr>
              <a:t>Accept-encoding: gzip, deflate, </a:t>
            </a:r>
            <a:r>
              <a:rPr lang="en-US" sz="1400" dirty="0" err="1">
                <a:solidFill>
                  <a:srgbClr val="00B050"/>
                </a:solidFill>
                <a:latin typeface="Courier" pitchFamily="2" charset="0"/>
              </a:rPr>
              <a:t>br</a:t>
            </a:r>
            <a:endParaRPr lang="en-US" sz="1400" dirty="0">
              <a:solidFill>
                <a:srgbClr val="00B050"/>
              </a:solidFill>
              <a:latin typeface="Courier" pitchFamily="2" charset="0"/>
            </a:endParaRPr>
          </a:p>
          <a:p>
            <a:r>
              <a:rPr lang="en-US" sz="1400" dirty="0">
                <a:solidFill>
                  <a:srgbClr val="00B050"/>
                </a:solidFill>
                <a:latin typeface="Courier" pitchFamily="2" charset="0"/>
              </a:rPr>
              <a:t>User-agent: </a:t>
            </a:r>
            <a:r>
              <a:rPr lang="en-US" sz="1400" dirty="0" err="1">
                <a:solidFill>
                  <a:srgbClr val="00B050"/>
                </a:solidFill>
                <a:latin typeface="Courier" pitchFamily="2" charset="0"/>
              </a:rPr>
              <a:t>MyAwesomeBrowser</a:t>
            </a:r>
            <a:r>
              <a:rPr lang="en-US" sz="1400" dirty="0">
                <a:solidFill>
                  <a:srgbClr val="00B050"/>
                </a:solidFill>
                <a:latin typeface="Courier" pitchFamily="2" charset="0"/>
              </a:rPr>
              <a:t> 40.3</a:t>
            </a:r>
          </a:p>
          <a:p>
            <a:endParaRPr lang="en-US" sz="1400" dirty="0">
              <a:solidFill>
                <a:srgbClr val="00B050"/>
              </a:solidFill>
              <a:latin typeface="Courier" pitchFamily="2" charset="0"/>
            </a:endParaRPr>
          </a:p>
          <a:p>
            <a:endParaRPr lang="en-US" sz="1400" dirty="0">
              <a:solidFill>
                <a:srgbClr val="00B050"/>
              </a:solidFill>
              <a:latin typeface="Courier" pitchFamily="2" charset="0"/>
            </a:endParaRPr>
          </a:p>
          <a:p>
            <a:r>
              <a:rPr lang="en-US" sz="1400" dirty="0">
                <a:solidFill>
                  <a:srgbClr val="00B050"/>
                </a:solidFill>
                <a:latin typeface="Courier" pitchFamily="2" charset="0"/>
              </a:rPr>
              <a:t>HTTP/1.1 200 OK</a:t>
            </a:r>
          </a:p>
          <a:p>
            <a:r>
              <a:rPr lang="en-US" sz="1400" dirty="0">
                <a:solidFill>
                  <a:srgbClr val="00B050"/>
                </a:solidFill>
                <a:latin typeface="Courier" pitchFamily="2" charset="0"/>
              </a:rPr>
              <a:t>Content-encoding: gzip</a:t>
            </a:r>
          </a:p>
          <a:p>
            <a:r>
              <a:rPr lang="en-US" sz="1400" dirty="0">
                <a:solidFill>
                  <a:srgbClr val="00B050"/>
                </a:solidFill>
                <a:latin typeface="Courier" pitchFamily="2" charset="0"/>
              </a:rPr>
              <a:t>Content-length: 17029</a:t>
            </a:r>
          </a:p>
          <a:p>
            <a:r>
              <a:rPr lang="en-US" sz="1400" dirty="0">
                <a:solidFill>
                  <a:srgbClr val="00B050"/>
                </a:solidFill>
                <a:latin typeface="Courier" pitchFamily="2" charset="0"/>
              </a:rPr>
              <a:t>Content-type: text/html</a:t>
            </a:r>
          </a:p>
          <a:p>
            <a:endParaRPr lang="en-US" sz="1400" dirty="0">
              <a:solidFill>
                <a:srgbClr val="00B050"/>
              </a:solidFill>
              <a:latin typeface="Courier" pitchFamily="2" charset="0"/>
            </a:endParaRPr>
          </a:p>
          <a:p>
            <a:r>
              <a:rPr lang="pt" sz="1400" dirty="0">
                <a:solidFill>
                  <a:srgbClr val="00B050"/>
                </a:solidFill>
                <a:latin typeface="Courier" pitchFamily="2" charset="0"/>
              </a:rPr>
              <a:t>ZE&lt;9B&gt;&lt;87&gt;&lt;8E&gt;</a:t>
            </a:r>
            <a:r>
              <a:rPr lang="pt" sz="1400" dirty="0" err="1">
                <a:solidFill>
                  <a:srgbClr val="00B050"/>
                </a:solidFill>
                <a:latin typeface="Courier" pitchFamily="2" charset="0"/>
              </a:rPr>
              <a:t>F</a:t>
            </a:r>
            <a:r>
              <a:rPr lang="pt" sz="1400" dirty="0">
                <a:solidFill>
                  <a:srgbClr val="00B050"/>
                </a:solidFill>
                <a:latin typeface="Courier" pitchFamily="2" charset="0"/>
              </a:rPr>
              <a:t>&lt;F6&gt;$</a:t>
            </a:r>
            <a:r>
              <a:rPr lang="pt" sz="1400" dirty="0" err="1">
                <a:solidFill>
                  <a:srgbClr val="00B050"/>
                </a:solidFill>
                <a:latin typeface="Courier" pitchFamily="2" charset="0"/>
              </a:rPr>
              <a:t>Y</a:t>
            </a:r>
            <a:r>
              <a:rPr lang="pt" sz="1400" dirty="0">
                <a:solidFill>
                  <a:srgbClr val="00B050"/>
                </a:solidFill>
                <a:latin typeface="Courier" pitchFamily="2" charset="0"/>
              </a:rPr>
              <a:t>&lt;A4&gt;^ʹI^Z&lt;B4&gt;^E&lt;92&gt;M&lt;</a:t>
            </a:r>
            <a:r>
              <a:rPr lang="pt" sz="1400" dirty="0" err="1">
                <a:solidFill>
                  <a:srgbClr val="00B050"/>
                </a:solidFill>
                <a:latin typeface="Courier" pitchFamily="2" charset="0"/>
              </a:rPr>
              <a:t>B</a:t>
            </a:r>
            <a:r>
              <a:rPr lang="pl" sz="1400" dirty="0">
                <a:solidFill>
                  <a:srgbClr val="00B050"/>
                </a:solidFill>
                <a:latin typeface="Courier" pitchFamily="2" charset="0"/>
              </a:rPr>
              <a:t>&gt;v&lt;B1&gt;</a:t>
            </a:r>
            <a:endParaRPr lang="en-US" sz="1400" dirty="0">
              <a:solidFill>
                <a:srgbClr val="00B050"/>
              </a:solidFill>
              <a:latin typeface="Courier" pitchFamily="2" charset="0"/>
            </a:endParaRPr>
          </a:p>
        </p:txBody>
      </p:sp>
      <p:sp>
        <p:nvSpPr>
          <p:cNvPr id="6" name="Rectangle 5">
            <a:extLst>
              <a:ext uri="{FF2B5EF4-FFF2-40B4-BE49-F238E27FC236}">
                <a16:creationId xmlns:a16="http://schemas.microsoft.com/office/drawing/2014/main" id="{EAE5C408-8CD5-E646-9CAE-42056AB55265}"/>
              </a:ext>
            </a:extLst>
          </p:cNvPr>
          <p:cNvSpPr/>
          <p:nvPr/>
        </p:nvSpPr>
        <p:spPr>
          <a:xfrm>
            <a:off x="3203847" y="4621253"/>
            <a:ext cx="6192897" cy="2031325"/>
          </a:xfrm>
          <a:prstGeom prst="rect">
            <a:avLst/>
          </a:prstGeom>
        </p:spPr>
        <p:txBody>
          <a:bodyPr wrap="square">
            <a:spAutoFit/>
          </a:bodyPr>
          <a:lstStyle/>
          <a:p>
            <a:r>
              <a:rPr lang="en-US" sz="1400" dirty="0">
                <a:latin typeface="Courier" pitchFamily="2" charset="0"/>
              </a:rPr>
              <a:t> +-----------------------------------+</a:t>
            </a:r>
          </a:p>
          <a:p>
            <a:r>
              <a:rPr lang="en-US" sz="1400" dirty="0">
                <a:latin typeface="Courier" pitchFamily="2" charset="0"/>
              </a:rPr>
              <a:t> |            Length (24)            |</a:t>
            </a:r>
          </a:p>
          <a:p>
            <a:r>
              <a:rPr lang="en-US" sz="1400" dirty="0">
                <a:latin typeface="Courier" pitchFamily="2" charset="0"/>
              </a:rPr>
              <a:t> +----------+-----------+------------+</a:t>
            </a:r>
          </a:p>
          <a:p>
            <a:r>
              <a:rPr lang="en-US" sz="1400" dirty="0">
                <a:latin typeface="Courier" pitchFamily="2" charset="0"/>
              </a:rPr>
              <a:t> | Type (8) | Flags (8) |</a:t>
            </a:r>
          </a:p>
          <a:p>
            <a:r>
              <a:rPr lang="en-US" sz="1400" dirty="0">
                <a:latin typeface="Courier" pitchFamily="2" charset="0"/>
              </a:rPr>
              <a:t> +-+--------+-------------------------------------+</a:t>
            </a:r>
          </a:p>
          <a:p>
            <a:r>
              <a:rPr lang="en-US" sz="1400" dirty="0">
                <a:latin typeface="Courier" pitchFamily="2" charset="0"/>
              </a:rPr>
              <a:t> |R|            Stream Identifier (31)            |</a:t>
            </a:r>
          </a:p>
          <a:p>
            <a:r>
              <a:rPr lang="en-US" sz="1400" dirty="0">
                <a:latin typeface="Courier" pitchFamily="2" charset="0"/>
              </a:rPr>
              <a:t> +=+==============================================+</a:t>
            </a:r>
          </a:p>
          <a:p>
            <a:r>
              <a:rPr lang="en-US" sz="1400" dirty="0">
                <a:latin typeface="Courier" pitchFamily="2" charset="0"/>
              </a:rPr>
              <a:t> |              Frame Payload (0...)            ...</a:t>
            </a:r>
          </a:p>
          <a:p>
            <a:r>
              <a:rPr lang="en-US" sz="1400" dirty="0">
                <a:latin typeface="Courier" pitchFamily="2" charset="0"/>
              </a:rPr>
              <a:t> +------------------------------------------------+</a:t>
            </a:r>
          </a:p>
        </p:txBody>
      </p:sp>
      <p:sp>
        <p:nvSpPr>
          <p:cNvPr id="2" name="TextBox 1">
            <a:extLst>
              <a:ext uri="{FF2B5EF4-FFF2-40B4-BE49-F238E27FC236}">
                <a16:creationId xmlns:a16="http://schemas.microsoft.com/office/drawing/2014/main" id="{2EBC89C2-402C-7344-B1C7-DCDA41664579}"/>
              </a:ext>
            </a:extLst>
          </p:cNvPr>
          <p:cNvSpPr txBox="1"/>
          <p:nvPr/>
        </p:nvSpPr>
        <p:spPr>
          <a:xfrm>
            <a:off x="215516" y="4653136"/>
            <a:ext cx="3096344" cy="2308324"/>
          </a:xfrm>
          <a:prstGeom prst="rect">
            <a:avLst/>
          </a:prstGeom>
          <a:noFill/>
        </p:spPr>
        <p:txBody>
          <a:bodyPr wrap="square" rtlCol="0">
            <a:spAutoFit/>
          </a:bodyPr>
          <a:lstStyle/>
          <a:p>
            <a:r>
              <a:rPr lang="en-IE" dirty="0"/>
              <a:t>HTTP/2 sends HTTP messages in a binary frames – similar to IP packets or TCP packets.</a:t>
            </a:r>
          </a:p>
          <a:p>
            <a:endParaRPr lang="en-IE" dirty="0"/>
          </a:p>
          <a:p>
            <a:r>
              <a:rPr lang="en-IE" dirty="0"/>
              <a:t>Packet field length and values are clearly defined and easier to parse.</a:t>
            </a:r>
          </a:p>
          <a:p>
            <a:endParaRPr lang="en-US" dirty="0"/>
          </a:p>
        </p:txBody>
      </p:sp>
      <p:sp>
        <p:nvSpPr>
          <p:cNvPr id="3" name="TextBox 2">
            <a:extLst>
              <a:ext uri="{FF2B5EF4-FFF2-40B4-BE49-F238E27FC236}">
                <a16:creationId xmlns:a16="http://schemas.microsoft.com/office/drawing/2014/main" id="{22A15749-3315-6440-8A7C-37C5656003DD}"/>
              </a:ext>
            </a:extLst>
          </p:cNvPr>
          <p:cNvSpPr txBox="1"/>
          <p:nvPr/>
        </p:nvSpPr>
        <p:spPr>
          <a:xfrm>
            <a:off x="215515" y="1482209"/>
            <a:ext cx="2988331" cy="2585323"/>
          </a:xfrm>
          <a:prstGeom prst="rect">
            <a:avLst/>
          </a:prstGeom>
          <a:noFill/>
        </p:spPr>
        <p:txBody>
          <a:bodyPr wrap="square" rtlCol="0">
            <a:spAutoFit/>
          </a:bodyPr>
          <a:lstStyle/>
          <a:p>
            <a:r>
              <a:rPr lang="en-IE" dirty="0"/>
              <a:t>HTTP/0.9, HTTP/1.0 and HTTP/1.1 are all text based.</a:t>
            </a:r>
          </a:p>
          <a:p>
            <a:endParaRPr lang="en-IE" dirty="0"/>
          </a:p>
          <a:p>
            <a:r>
              <a:rPr lang="en-IE" dirty="0"/>
              <a:t>The bodies can be binary (e.g. gzip, images) but the requests and headers are text based. </a:t>
            </a:r>
          </a:p>
          <a:p>
            <a:endParaRPr lang="en-IE" dirty="0"/>
          </a:p>
          <a:p>
            <a:r>
              <a:rPr lang="en-IE" dirty="0"/>
              <a:t>Only structured by line breaks/carriage returns.</a:t>
            </a:r>
          </a:p>
        </p:txBody>
      </p:sp>
    </p:spTree>
    <p:extLst>
      <p:ext uri="{BB962C8B-B14F-4D97-AF65-F5344CB8AC3E}">
        <p14:creationId xmlns:p14="http://schemas.microsoft.com/office/powerpoint/2010/main" val="2126976417"/>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7544" y="548680"/>
            <a:ext cx="8280920" cy="646331"/>
          </a:xfrm>
          <a:prstGeom prst="rect">
            <a:avLst/>
          </a:prstGeom>
          <a:noFill/>
        </p:spPr>
        <p:txBody>
          <a:bodyPr wrap="square" rtlCol="0">
            <a:spAutoFit/>
          </a:bodyPr>
          <a:lstStyle/>
          <a:p>
            <a:r>
              <a:rPr lang="en-IE" sz="3600" dirty="0"/>
              <a:t>Sniffing packets</a:t>
            </a:r>
          </a:p>
        </p:txBody>
      </p:sp>
      <p:pic>
        <p:nvPicPr>
          <p:cNvPr id="9" name="Picture 8">
            <a:extLst>
              <a:ext uri="{FF2B5EF4-FFF2-40B4-BE49-F238E27FC236}">
                <a16:creationId xmlns:a16="http://schemas.microsoft.com/office/drawing/2014/main" id="{D990FA9B-DEB7-B546-819C-2CFC2A75D21E}"/>
              </a:ext>
            </a:extLst>
          </p:cNvPr>
          <p:cNvPicPr>
            <a:picLocks noChangeAspect="1"/>
          </p:cNvPicPr>
          <p:nvPr/>
        </p:nvPicPr>
        <p:blipFill>
          <a:blip r:embed="rId2"/>
          <a:stretch>
            <a:fillRect/>
          </a:stretch>
        </p:blipFill>
        <p:spPr>
          <a:xfrm>
            <a:off x="1022536" y="1529032"/>
            <a:ext cx="6789824" cy="2315219"/>
          </a:xfrm>
          <a:prstGeom prst="rect">
            <a:avLst/>
          </a:prstGeom>
        </p:spPr>
      </p:pic>
      <p:pic>
        <p:nvPicPr>
          <p:cNvPr id="10" name="Picture 9">
            <a:extLst>
              <a:ext uri="{FF2B5EF4-FFF2-40B4-BE49-F238E27FC236}">
                <a16:creationId xmlns:a16="http://schemas.microsoft.com/office/drawing/2014/main" id="{2CC987F0-7A13-4B47-985A-3F902ADC4966}"/>
              </a:ext>
            </a:extLst>
          </p:cNvPr>
          <p:cNvPicPr>
            <a:picLocks noChangeAspect="1"/>
          </p:cNvPicPr>
          <p:nvPr/>
        </p:nvPicPr>
        <p:blipFill>
          <a:blip r:embed="rId3"/>
          <a:stretch>
            <a:fillRect/>
          </a:stretch>
        </p:blipFill>
        <p:spPr>
          <a:xfrm>
            <a:off x="1022536" y="4221088"/>
            <a:ext cx="6777905" cy="2229720"/>
          </a:xfrm>
          <a:prstGeom prst="rect">
            <a:avLst/>
          </a:prstGeom>
        </p:spPr>
      </p:pic>
    </p:spTree>
    <p:extLst>
      <p:ext uri="{BB962C8B-B14F-4D97-AF65-F5344CB8AC3E}">
        <p14:creationId xmlns:p14="http://schemas.microsoft.com/office/powerpoint/2010/main" val="634587445"/>
      </p:ext>
    </p:extLst>
  </p:cSld>
  <p:clrMapOvr>
    <a:masterClrMapping/>
  </p:clrMapOvr>
  <mc:AlternateContent xmlns:mc="http://schemas.openxmlformats.org/markup-compatibility/2006" xmlns:p14="http://schemas.microsoft.com/office/powerpoint/2010/main">
    <mc:Choice Requires="p14">
      <p:transition spd="slow" p14:dur="5000"/>
    </mc:Choice>
    <mc:Fallback xmlns="">
      <p:transition spd="slow"/>
    </mc:Fallback>
  </mc:AlternateContent>
</p:sld>
</file>

<file path=ppt/theme/theme1.xml><?xml version="1.0" encoding="utf-8"?>
<a:theme xmlns:a="http://schemas.openxmlformats.org/drawingml/2006/main" name="Composite">
  <a:themeElements>
    <a:clrScheme name="Composite">
      <a:dk1>
        <a:sysClr val="windowText" lastClr="000000"/>
      </a:dk1>
      <a:lt1>
        <a:sysClr val="window" lastClr="FFFFFF"/>
      </a:lt1>
      <a:dk2>
        <a:srgbClr val="5B6973"/>
      </a:dk2>
      <a:lt2>
        <a:srgbClr val="E7ECED"/>
      </a:lt2>
      <a:accent1>
        <a:srgbClr val="98C723"/>
      </a:accent1>
      <a:accent2>
        <a:srgbClr val="59B0B9"/>
      </a:accent2>
      <a:accent3>
        <a:srgbClr val="DEAE00"/>
      </a:accent3>
      <a:accent4>
        <a:srgbClr val="B77BB4"/>
      </a:accent4>
      <a:accent5>
        <a:srgbClr val="E0773C"/>
      </a:accent5>
      <a:accent6>
        <a:srgbClr val="A98D63"/>
      </a:accent6>
      <a:hlink>
        <a:srgbClr val="26CBEC"/>
      </a:hlink>
      <a:folHlink>
        <a:srgbClr val="598C8C"/>
      </a:folHlink>
    </a:clrScheme>
    <a:fontScheme name="Composite">
      <a:majorFont>
        <a:latin typeface="Calibri"/>
        <a:ea typeface=""/>
        <a:cs typeface=""/>
        <a:font script="Jpan" typeface="ＭＳ Ｐゴシック"/>
        <a:font script="Hang" typeface="맑은 고딕"/>
        <a:font script="Hans" typeface="宋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mposite">
      <a:fillStyleLst>
        <a:solidFill>
          <a:schemeClr val="phClr"/>
        </a:solidFill>
        <a:gradFill rotWithShape="1">
          <a:gsLst>
            <a:gs pos="0">
              <a:schemeClr val="phClr">
                <a:tint val="50000"/>
                <a:shade val="95000"/>
                <a:satMod val="300000"/>
              </a:schemeClr>
            </a:gs>
            <a:gs pos="12000">
              <a:schemeClr val="phClr">
                <a:tint val="50000"/>
                <a:shade val="90000"/>
                <a:satMod val="250000"/>
              </a:schemeClr>
            </a:gs>
            <a:gs pos="100000">
              <a:schemeClr val="phClr">
                <a:tint val="85000"/>
                <a:shade val="75000"/>
                <a:satMod val="150000"/>
              </a:schemeClr>
            </a:gs>
          </a:gsLst>
          <a:lin ang="16200000" scaled="1"/>
        </a:gradFill>
        <a:gradFill rotWithShape="1">
          <a:gsLst>
            <a:gs pos="0">
              <a:schemeClr val="phClr">
                <a:tint val="75000"/>
                <a:shade val="95000"/>
                <a:satMod val="175000"/>
              </a:schemeClr>
            </a:gs>
            <a:gs pos="12000">
              <a:schemeClr val="phClr">
                <a:tint val="90000"/>
                <a:shade val="90000"/>
                <a:satMod val="150000"/>
              </a:schemeClr>
            </a:gs>
            <a:gs pos="100000">
              <a:schemeClr val="phClr">
                <a:tint val="100000"/>
                <a:shade val="75000"/>
                <a:satMod val="150000"/>
              </a:schemeClr>
            </a:gs>
          </a:gsLst>
          <a:lin ang="16200000" scaled="1"/>
        </a:gradFill>
      </a:fillStyleLst>
      <a:lnStyleLst>
        <a:ln w="9525" cap="flat" cmpd="sng" algn="ctr">
          <a:solidFill>
            <a:schemeClr val="phClr">
              <a:shade val="95000"/>
              <a:satMod val="105000"/>
            </a:scheme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scene3d>
            <a:camera prst="orthographicFront">
              <a:rot lat="0" lon="0" rev="0"/>
            </a:camera>
            <a:lightRig rig="freezing" dir="t">
              <a:rot lat="0" lon="0" rev="6000000"/>
            </a:lightRig>
          </a:scene3d>
          <a:sp3d contourW="12700" prstMaterial="dkEdge">
            <a:bevelT w="44450" h="25400"/>
            <a:contourClr>
              <a:schemeClr val="phClr">
                <a:shade val="30000"/>
              </a:schemeClr>
            </a:contourClr>
          </a:sp3d>
        </a:effectStyle>
      </a:effectStyleLst>
      <a:bgFillStyleLst>
        <a:solidFill>
          <a:schemeClr val="phClr"/>
        </a:solidFill>
        <a:gradFill rotWithShape="1">
          <a:gsLst>
            <a:gs pos="0">
              <a:schemeClr val="phClr">
                <a:tint val="100000"/>
                <a:shade val="80000"/>
                <a:satMod val="110000"/>
                <a:lumMod val="80000"/>
              </a:schemeClr>
            </a:gs>
            <a:gs pos="79000">
              <a:schemeClr val="phClr">
                <a:tint val="100000"/>
                <a:shade val="90000"/>
                <a:satMod val="105000"/>
                <a:lumMod val="100000"/>
              </a:schemeClr>
            </a:gs>
            <a:gs pos="100000">
              <a:schemeClr val="phClr">
                <a:tint val="95000"/>
                <a:shade val="100000"/>
                <a:satMod val="110000"/>
                <a:lumMod val="115000"/>
              </a:schemeClr>
            </a:gs>
          </a:gsLst>
          <a:lin ang="5400000" scaled="0"/>
        </a:gradFill>
        <a:gradFill rotWithShape="1">
          <a:gsLst>
            <a:gs pos="0">
              <a:schemeClr val="phClr">
                <a:tint val="90000"/>
                <a:shade val="100000"/>
                <a:satMod val="100000"/>
                <a:lumMod val="110000"/>
              </a:schemeClr>
            </a:gs>
            <a:gs pos="83000">
              <a:schemeClr val="phClr">
                <a:shade val="75000"/>
                <a:satMod val="200000"/>
              </a:schemeClr>
            </a:gs>
            <a:gs pos="100000">
              <a:schemeClr val="phClr">
                <a:shade val="90000"/>
                <a:satMod val="200000"/>
              </a:schemeClr>
            </a:gs>
          </a:gsLst>
          <a:path path="circle">
            <a:fillToRect l="75000" t="100000" b="30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Composite</Template>
  <TotalTime>2980</TotalTime>
  <Words>1682</Words>
  <Application>Microsoft Office PowerPoint</Application>
  <PresentationFormat>On-screen Show (4:3)</PresentationFormat>
  <Paragraphs>286</Paragraphs>
  <Slides>30</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Courier</vt:lpstr>
      <vt:lpstr>Wingdings</vt:lpstr>
      <vt:lpstr>Composite</vt:lpstr>
      <vt:lpstr>HTTP/2 and the changing protocols of the web</vt:lpstr>
      <vt:lpstr>PowerPoint Presentation</vt:lpstr>
      <vt:lpstr>“Things can change so fast on the internet.”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 for Listening!   Check out my book:        Questions? (free ebook for first 5 questions!)</vt:lpstr>
    </vt:vector>
  </TitlesOfParts>
  <Company>Laya Healthcare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Barry Pollard</dc:creator>
  <cp:lastModifiedBy>Barry Pollard</cp:lastModifiedBy>
  <cp:revision>139</cp:revision>
  <cp:lastPrinted>2017-01-08T16:34:19Z</cp:lastPrinted>
  <dcterms:created xsi:type="dcterms:W3CDTF">2017-01-07T09:16:42Z</dcterms:created>
  <dcterms:modified xsi:type="dcterms:W3CDTF">2019-03-30T12:59:46Z</dcterms:modified>
</cp:coreProperties>
</file>

<file path=docProps/thumbnail.jpeg>
</file>